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 id="2147483686" r:id="rId3"/>
  </p:sldMasterIdLst>
  <p:sldIdLst>
    <p:sldId id="293" r:id="rId4"/>
    <p:sldId id="296" r:id="rId5"/>
    <p:sldId id="297" r:id="rId6"/>
    <p:sldId id="298" r:id="rId7"/>
    <p:sldId id="299" r:id="rId8"/>
    <p:sldId id="300" r:id="rId9"/>
    <p:sldId id="301" r:id="rId10"/>
    <p:sldId id="302" r:id="rId11"/>
    <p:sldId id="303" r:id="rId12"/>
    <p:sldId id="304" r:id="rId13"/>
    <p:sldId id="305" r:id="rId14"/>
    <p:sldId id="306" r:id="rId15"/>
    <p:sldId id="307" r:id="rId16"/>
    <p:sldId id="308" r:id="rId17"/>
    <p:sldId id="309" r:id="rId18"/>
    <p:sldId id="310" r:id="rId19"/>
    <p:sldId id="311" r:id="rId20"/>
    <p:sldId id="29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CFDB"/>
    <a:srgbClr val="8E74A0"/>
    <a:srgbClr val="ECE5EF"/>
    <a:srgbClr val="DFD3E5"/>
    <a:srgbClr val="D1C3D9"/>
    <a:srgbClr val="7EC246"/>
    <a:srgbClr val="5C9330"/>
    <a:srgbClr val="3CB668"/>
    <a:srgbClr val="2A7F49"/>
    <a:srgbClr val="369D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10" y="-14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ocr.org.uk/computerscienc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p:nvPr userDrawn="1"/>
        </p:nvSpPr>
        <p:spPr>
          <a:xfrm>
            <a:off x="0" y="6021288"/>
            <a:ext cx="925252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Content Placeholder 2" descr="GCSE (9-1) Computer Science "/>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988"/>
            <a:ext cx="9180513" cy="6884988"/>
          </a:xfrm>
          <a:prstGeom prst="rect">
            <a:avLst/>
          </a:prstGeom>
        </p:spPr>
      </p:pic>
      <p:sp>
        <p:nvSpPr>
          <p:cNvPr id="2" name="Title 1"/>
          <p:cNvSpPr>
            <a:spLocks noGrp="1"/>
          </p:cNvSpPr>
          <p:nvPr>
            <p:ph type="ctrTitle"/>
          </p:nvPr>
        </p:nvSpPr>
        <p:spPr>
          <a:xfrm>
            <a:off x="323528" y="2564904"/>
            <a:ext cx="3312368" cy="1470025"/>
          </a:xfrm>
        </p:spPr>
        <p:txBody>
          <a:bodyPr>
            <a:normAutofit/>
          </a:bodyPr>
          <a:lstStyle>
            <a:lvl1pPr algn="l">
              <a:defRPr sz="2000" b="1">
                <a:solidFill>
                  <a:schemeClr val="bg1"/>
                </a:solidFill>
              </a:defRPr>
            </a:lvl1pPr>
          </a:lstStyle>
          <a:p>
            <a:r>
              <a:rPr lang="en-US" dirty="0" smtClean="0"/>
              <a:t>Click to edit Master title style</a:t>
            </a:r>
            <a:endParaRPr lang="en-GB" dirty="0"/>
          </a:p>
        </p:txBody>
      </p:sp>
      <p:sp>
        <p:nvSpPr>
          <p:cNvPr id="14" name="TextBox 13">
            <a:hlinkClick r:id="rId3"/>
          </p:cNvPr>
          <p:cNvSpPr txBox="1"/>
          <p:nvPr userDrawn="1"/>
        </p:nvSpPr>
        <p:spPr>
          <a:xfrm>
            <a:off x="395536" y="5013176"/>
            <a:ext cx="2232248"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1922639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0638"/>
            <a:ext cx="9144000" cy="6837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lvl1pPr>
              <a:defRPr b="1">
                <a:solidFill>
                  <a:srgbClr val="002060"/>
                </a:solidFill>
              </a:defRPr>
            </a:lvl1pPr>
          </a:lstStyle>
          <a:p>
            <a:r>
              <a:rPr lang="en-US" dirty="0" smtClean="0"/>
              <a:t>Click to edit Master title style</a:t>
            </a:r>
            <a:endParaRPr lang="en-GB" dirty="0"/>
          </a:p>
        </p:txBody>
      </p:sp>
      <p:sp>
        <p:nvSpPr>
          <p:cNvPr id="4" name="Text Placeholder 3"/>
          <p:cNvSpPr>
            <a:spLocks noGrp="1"/>
          </p:cNvSpPr>
          <p:nvPr>
            <p:ph type="body" sz="quarter" idx="10"/>
          </p:nvPr>
        </p:nvSpPr>
        <p:spPr>
          <a:xfrm>
            <a:off x="468313" y="1773238"/>
            <a:ext cx="8280400"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1792662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eader x2 content">
    <p:spTree>
      <p:nvGrpSpPr>
        <p:cNvPr id="1" name=""/>
        <p:cNvGrpSpPr/>
        <p:nvPr/>
      </p:nvGrpSpPr>
      <p:grpSpPr>
        <a:xfrm>
          <a:off x="0" y="0"/>
          <a:ext cx="0" cy="0"/>
          <a:chOff x="0" y="0"/>
          <a:chExt cx="0" cy="0"/>
        </a:xfrm>
      </p:grpSpPr>
      <p:pic>
        <p:nvPicPr>
          <p:cNvPr id="7"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0638"/>
            <a:ext cx="9144000" cy="6837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lvl1pPr>
              <a:defRPr b="1">
                <a:solidFill>
                  <a:srgbClr val="002060"/>
                </a:solidFill>
              </a:defRPr>
            </a:lvl1pPr>
          </a:lstStyle>
          <a:p>
            <a:r>
              <a:rPr lang="en-US" dirty="0" smtClean="0"/>
              <a:t>Click to edit Master title style</a:t>
            </a:r>
            <a:endParaRPr lang="en-GB" dirty="0"/>
          </a:p>
        </p:txBody>
      </p:sp>
      <p:sp>
        <p:nvSpPr>
          <p:cNvPr id="4" name="Text Placeholder 3"/>
          <p:cNvSpPr>
            <a:spLocks noGrp="1"/>
          </p:cNvSpPr>
          <p:nvPr>
            <p:ph type="body" sz="quarter" idx="10"/>
          </p:nvPr>
        </p:nvSpPr>
        <p:spPr>
          <a:xfrm>
            <a:off x="468313" y="1773238"/>
            <a:ext cx="4031679"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Text Placeholder 3"/>
          <p:cNvSpPr>
            <a:spLocks noGrp="1"/>
          </p:cNvSpPr>
          <p:nvPr>
            <p:ph type="body" sz="quarter" idx="11"/>
          </p:nvPr>
        </p:nvSpPr>
        <p:spPr>
          <a:xfrm>
            <a:off x="4716016" y="1772816"/>
            <a:ext cx="4031679"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710314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9744574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2750351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380718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C4276AC-4418-4156-944D-CCC8F5C7C5E5}"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9177774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C4276AC-4418-4156-944D-CCC8F5C7C5E5}" type="datetimeFigureOut">
              <a:rPr lang="en-GB" smtClean="0"/>
              <a:t>08/04/2016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7827486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C4276AC-4418-4156-944D-CCC8F5C7C5E5}" type="datetimeFigureOut">
              <a:rPr lang="en-GB" smtClean="0"/>
              <a:t>08/04/2016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829495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778098"/>
          </a:xfrm>
          <a:solidFill>
            <a:srgbClr val="7CCFDB"/>
          </a:solidFill>
        </p:spPr>
        <p:txBody>
          <a:bodyPr/>
          <a:lstStyle>
            <a:lvl1pPr marL="444500" indent="0" algn="l" defTabSz="444500">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600"/>
            </a:lvl1pPr>
            <a:lvl2pPr marL="742950" indent="-285750">
              <a:buFont typeface="Arial" panose="020B0604020202020204" pitchFamily="34" charset="0"/>
              <a:buChar char="•"/>
              <a:defRPr sz="2400"/>
            </a:lvl2pPr>
            <a:lvl3pPr>
              <a:defRPr sz="22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276AC-4418-4156-944D-CCC8F5C7C5E5}" type="datetimeFigureOut">
              <a:rPr lang="en-GB" smtClean="0"/>
              <a:t>08/04/2016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6595288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558028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4272874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338129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8713774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0104298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8679546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9736093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7F2B91-7EF0-4524-848B-0DDCB062F8EB}"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3440959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7F2B91-7EF0-4524-848B-0DDCB062F8EB}" type="datetimeFigureOut">
              <a:rPr lang="en-GB" smtClean="0"/>
              <a:t>08/04/2016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774825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a:solidFill>
            <a:srgbClr val="7CCFDB"/>
          </a:solidFill>
        </p:spPr>
        <p:txBody>
          <a:bodyPr anchor="t"/>
          <a:lstStyle>
            <a:lvl1pPr algn="r">
              <a:defRPr sz="4000" b="1" cap="all">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2" y="2906713"/>
            <a:ext cx="8421687" cy="1500187"/>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7F2B91-7EF0-4524-848B-0DDCB062F8EB}" type="datetimeFigureOut">
              <a:rPr lang="en-GB" smtClean="0"/>
              <a:t>08/04/2016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8888934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F2B91-7EF0-4524-848B-0DDCB062F8EB}" type="datetimeFigureOut">
              <a:rPr lang="en-GB" smtClean="0"/>
              <a:t>08/04/2016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6421883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27371979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08/04/2016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4033012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4999135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08/04/2016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13934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title"/>
          </p:nvPr>
        </p:nvSpPr>
        <p:spPr>
          <a:xfrm>
            <a:off x="0" y="404664"/>
            <a:ext cx="9144000" cy="778098"/>
          </a:xfrm>
          <a:solidFill>
            <a:srgbClr val="7CCFDB"/>
          </a:solidFill>
        </p:spPr>
        <p:txBody>
          <a:bodyPr/>
          <a:lstStyle>
            <a:lvl1pPr marL="444500" indent="0" algn="l" defTabSz="360363">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10"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1450879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6"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27166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0" y="6021288"/>
            <a:ext cx="9144000" cy="82926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TextBox 5"/>
          <p:cNvSpPr txBox="1"/>
          <p:nvPr userDrawn="1"/>
        </p:nvSpPr>
        <p:spPr>
          <a:xfrm>
            <a:off x="8028384" y="652534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98" r:id="rId12"/>
    <p:sldLayoutId id="2147483699"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7CCFD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276AC-4418-4156-944D-CCC8F5C7C5E5}" type="datetimeFigureOut">
              <a:rPr lang="en-GB" smtClean="0"/>
              <a:t>08/04/2016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0C22D-384E-4D13-BEA7-4A9EF786DD0B}" type="slidenum">
              <a:rPr lang="en-GB" smtClean="0"/>
              <a:t>‹#›</a:t>
            </a:fld>
            <a:endParaRPr lang="en-GB"/>
          </a:p>
        </p:txBody>
      </p:sp>
    </p:spTree>
    <p:extLst>
      <p:ext uri="{BB962C8B-B14F-4D97-AF65-F5344CB8AC3E}">
        <p14:creationId xmlns:p14="http://schemas.microsoft.com/office/powerpoint/2010/main" val="32871303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2B91-7EF0-4524-848B-0DDCB062F8EB}" type="datetimeFigureOut">
              <a:rPr lang="en-GB" smtClean="0"/>
              <a:t>08/04/2016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071F6-682F-47A3-ACEB-7B8FCB939DCF}" type="slidenum">
              <a:rPr lang="en-GB" smtClean="0"/>
              <a:t>‹#›</a:t>
            </a:fld>
            <a:endParaRPr lang="en-GB"/>
          </a:p>
        </p:txBody>
      </p:sp>
    </p:spTree>
    <p:extLst>
      <p:ext uri="{BB962C8B-B14F-4D97-AF65-F5344CB8AC3E}">
        <p14:creationId xmlns:p14="http://schemas.microsoft.com/office/powerpoint/2010/main" val="7080974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resources.feedback@ocr.org.uk?subject=I%20liked%20the%20GCSE%20(9-1)%20Computer%20Science%20Five%20Minute%20Lesson%20Plan%20" TargetMode="External"/><Relationship Id="rId2" Type="http://schemas.openxmlformats.org/officeDocument/2006/relationships/hyperlink" Target="mailto:resources.feedback@ocr.org.uk" TargetMode="External"/><Relationship Id="rId1" Type="http://schemas.openxmlformats.org/officeDocument/2006/relationships/slideLayout" Target="../slideLayouts/slideLayout7.xml"/><Relationship Id="rId5" Type="http://schemas.openxmlformats.org/officeDocument/2006/relationships/hyperlink" Target="http://www.ocr.org.uk/expression-of-interest" TargetMode="External"/><Relationship Id="rId4" Type="http://schemas.openxmlformats.org/officeDocument/2006/relationships/hyperlink" Target="mailto:resources.feedback@ocr.org.uk?subject=I%20disliked%20the%20GCSE%20(9-1)%20Computer%20Science%20Five%20Minute%20Lesson%20Pla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Unit 2.1 </a:t>
            </a:r>
            <a:r>
              <a:rPr lang="en-GB" dirty="0"/>
              <a:t>– </a:t>
            </a:r>
            <a:r>
              <a:rPr lang="en-GB" dirty="0"/>
              <a:t>Algorithms</a:t>
            </a:r>
            <a:br>
              <a:rPr lang="en-GB" dirty="0"/>
            </a:br>
            <a:r>
              <a:rPr lang="en-GB" dirty="0" smtClean="0"/>
              <a:t>Lesson 3 </a:t>
            </a:r>
            <a:r>
              <a:rPr lang="en-GB" dirty="0"/>
              <a:t>– </a:t>
            </a:r>
            <a:r>
              <a:rPr lang="en-GB" dirty="0" smtClean="0"/>
              <a:t>Bubble </a:t>
            </a:r>
            <a:r>
              <a:rPr lang="en-GB" dirty="0"/>
              <a:t>Sort</a:t>
            </a:r>
          </a:p>
        </p:txBody>
      </p:sp>
    </p:spTree>
    <p:extLst>
      <p:ext uri="{BB962C8B-B14F-4D97-AF65-F5344CB8AC3E}">
        <p14:creationId xmlns:p14="http://schemas.microsoft.com/office/powerpoint/2010/main" val="3891465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914746223"/>
              </p:ext>
            </p:extLst>
          </p:nvPr>
        </p:nvGraphicFramePr>
        <p:xfrm>
          <a:off x="3276000" y="1771200"/>
          <a:ext cx="5655600" cy="73152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4841">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r>
              <a:tr h="364841">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solidFill>
                      <a:schemeClr val="accent2"/>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074947761"/>
              </p:ext>
            </p:extLst>
          </p:nvPr>
        </p:nvGraphicFramePr>
        <p:xfrm>
          <a:off x="3276000" y="2876400"/>
          <a:ext cx="5655600" cy="73152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540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r>
              <a:tr h="36540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4</a:t>
                      </a:r>
                    </a:p>
                  </a:txBody>
                  <a:tcPr>
                    <a:solidFill>
                      <a:srgbClr val="FFFF00"/>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FFFF00"/>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229170024"/>
              </p:ext>
            </p:extLst>
          </p:nvPr>
        </p:nvGraphicFramePr>
        <p:xfrm>
          <a:off x="3271808" y="5013176"/>
          <a:ext cx="5655600" cy="73152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540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r>
              <a:tr h="36540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4</a:t>
                      </a: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r>
            </a:tbl>
          </a:graphicData>
        </a:graphic>
      </p:graphicFrame>
      <p:sp>
        <p:nvSpPr>
          <p:cNvPr id="9" name="Rectangle 8"/>
          <p:cNvSpPr/>
          <p:nvPr/>
        </p:nvSpPr>
        <p:spPr>
          <a:xfrm>
            <a:off x="191484" y="3729250"/>
            <a:ext cx="8760056" cy="1115626"/>
          </a:xfrm>
          <a:prstGeom prst="rect">
            <a:avLst/>
          </a:prstGeom>
        </p:spPr>
        <p:txBody>
          <a:bodyPr wrap="square">
            <a:spAutoFit/>
          </a:bodyPr>
          <a:lstStyle/>
          <a:p>
            <a:pPr algn="ctr">
              <a:lnSpc>
                <a:spcPct val="114000"/>
              </a:lnSpc>
            </a:pPr>
            <a:r>
              <a:rPr lang="en-GB" sz="2000" dirty="0">
                <a:latin typeface="Arial" panose="020B0604020202020204" pitchFamily="34" charset="0"/>
                <a:cs typeface="Arial" panose="020B0604020202020204" pitchFamily="34" charset="0"/>
              </a:rPr>
              <a:t>You have come to the </a:t>
            </a:r>
            <a:r>
              <a:rPr lang="en-GB" sz="2000" dirty="0" smtClean="0">
                <a:latin typeface="Arial" panose="020B0604020202020204" pitchFamily="34" charset="0"/>
                <a:cs typeface="Arial" panose="020B0604020202020204" pitchFamily="34" charset="0"/>
              </a:rPr>
              <a:t>end of the list.</a:t>
            </a:r>
            <a:endParaRPr lang="en-GB" sz="2000" dirty="0">
              <a:latin typeface="Arial" panose="020B0604020202020204" pitchFamily="34" charset="0"/>
              <a:cs typeface="Arial" panose="020B0604020202020204" pitchFamily="34" charset="0"/>
            </a:endParaRPr>
          </a:p>
          <a:p>
            <a:pPr algn="ctr">
              <a:lnSpc>
                <a:spcPct val="114000"/>
              </a:lnSpc>
            </a:pPr>
            <a:r>
              <a:rPr lang="en-GB" sz="2000" dirty="0">
                <a:latin typeface="Arial" panose="020B0604020202020204" pitchFamily="34" charset="0"/>
                <a:cs typeface="Arial" panose="020B0604020202020204" pitchFamily="34" charset="0"/>
              </a:rPr>
              <a:t>A change has been made</a:t>
            </a:r>
            <a:r>
              <a:rPr lang="en-GB" sz="2000" dirty="0" smtClean="0">
                <a:latin typeface="Arial" panose="020B0604020202020204" pitchFamily="34" charset="0"/>
                <a:cs typeface="Arial" panose="020B0604020202020204" pitchFamily="34" charset="0"/>
              </a:rPr>
              <a:t>.</a:t>
            </a:r>
            <a:endParaRPr lang="en-GB" sz="2000" dirty="0">
              <a:latin typeface="Arial" panose="020B0604020202020204" pitchFamily="34" charset="0"/>
              <a:cs typeface="Arial" panose="020B0604020202020204" pitchFamily="34" charset="0"/>
            </a:endParaRPr>
          </a:p>
          <a:p>
            <a:pPr algn="ctr">
              <a:lnSpc>
                <a:spcPct val="114000"/>
              </a:lnSpc>
            </a:pPr>
            <a:r>
              <a:rPr lang="en-GB" sz="2000" dirty="0">
                <a:latin typeface="Arial" panose="020B0604020202020204" pitchFamily="34" charset="0"/>
                <a:cs typeface="Arial" panose="020B0604020202020204" pitchFamily="34" charset="0"/>
              </a:rPr>
              <a:t>So you start </a:t>
            </a:r>
            <a:r>
              <a:rPr lang="en-GB" sz="2000" dirty="0" smtClean="0">
                <a:latin typeface="Arial" panose="020B0604020202020204" pitchFamily="34" charset="0"/>
                <a:cs typeface="Arial" panose="020B0604020202020204" pitchFamily="34" charset="0"/>
              </a:rPr>
              <a:t>again.</a:t>
            </a:r>
            <a:endParaRPr lang="en-GB" sz="2000" dirty="0">
              <a:latin typeface="Arial" panose="020B0604020202020204" pitchFamily="34" charset="0"/>
              <a:cs typeface="Arial" panose="020B0604020202020204" pitchFamily="34" charset="0"/>
            </a:endParaRPr>
          </a:p>
        </p:txBody>
      </p:sp>
      <p:sp>
        <p:nvSpPr>
          <p:cNvPr id="12" name="Title 1"/>
          <p:cNvSpPr>
            <a:spLocks noGrp="1"/>
          </p:cNvSpPr>
          <p:nvPr>
            <p:ph type="title"/>
          </p:nvPr>
        </p:nvSpPr>
        <p:spPr/>
        <p:txBody>
          <a:bodyPr/>
          <a:lstStyle/>
          <a:p>
            <a:r>
              <a:rPr lang="en-GB" dirty="0" smtClean="0"/>
              <a:t>Bubble Sort - Example</a:t>
            </a:r>
            <a:endParaRPr lang="en-GB" dirty="0"/>
          </a:p>
        </p:txBody>
      </p:sp>
      <p:sp>
        <p:nvSpPr>
          <p:cNvPr id="13" name="TextBox 12"/>
          <p:cNvSpPr txBox="1"/>
          <p:nvPr/>
        </p:nvSpPr>
        <p:spPr>
          <a:xfrm>
            <a:off x="204432" y="2132856"/>
            <a:ext cx="2953786"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Compare elements </a:t>
            </a:r>
            <a:r>
              <a:rPr lang="en-GB" dirty="0" smtClean="0">
                <a:latin typeface="Arial" panose="020B0604020202020204" pitchFamily="34" charset="0"/>
                <a:cs typeface="Arial" panose="020B0604020202020204" pitchFamily="34" charset="0"/>
              </a:rPr>
              <a:t>7 </a:t>
            </a:r>
            <a:r>
              <a:rPr lang="en-GB" dirty="0">
                <a:latin typeface="Arial" panose="020B0604020202020204" pitchFamily="34" charset="0"/>
                <a:cs typeface="Arial" panose="020B0604020202020204" pitchFamily="34" charset="0"/>
              </a:rPr>
              <a:t>and 8</a:t>
            </a:r>
          </a:p>
        </p:txBody>
      </p:sp>
      <p:sp>
        <p:nvSpPr>
          <p:cNvPr id="14" name="Rectangle 13"/>
          <p:cNvSpPr/>
          <p:nvPr/>
        </p:nvSpPr>
        <p:spPr>
          <a:xfrm>
            <a:off x="204432" y="2862461"/>
            <a:ext cx="2909771" cy="369332"/>
          </a:xfrm>
          <a:prstGeom prst="rect">
            <a:avLst/>
          </a:prstGeom>
        </p:spPr>
        <p:txBody>
          <a:bodyPr wrap="none">
            <a:spAutoFit/>
          </a:bodyPr>
          <a:lstStyle/>
          <a:p>
            <a:r>
              <a:rPr lang="en-GB" dirty="0">
                <a:latin typeface="Arial" panose="020B0604020202020204" pitchFamily="34" charset="0"/>
                <a:cs typeface="Arial" panose="020B0604020202020204" pitchFamily="34" charset="0"/>
              </a:rPr>
              <a:t>Is element </a:t>
            </a:r>
            <a:r>
              <a:rPr lang="en-GB" dirty="0" smtClean="0">
                <a:latin typeface="Arial" panose="020B0604020202020204" pitchFamily="34" charset="0"/>
                <a:cs typeface="Arial" panose="020B0604020202020204" pitchFamily="34" charset="0"/>
              </a:rPr>
              <a:t>7 </a:t>
            </a:r>
            <a:r>
              <a:rPr lang="en-GB" dirty="0">
                <a:latin typeface="Arial" panose="020B0604020202020204" pitchFamily="34" charset="0"/>
                <a:cs typeface="Arial" panose="020B0604020202020204" pitchFamily="34" charset="0"/>
              </a:rPr>
              <a:t>&gt; element </a:t>
            </a:r>
            <a:r>
              <a:rPr lang="en-GB" dirty="0" smtClean="0">
                <a:latin typeface="Arial" panose="020B0604020202020204" pitchFamily="34" charset="0"/>
                <a:cs typeface="Arial" panose="020B0604020202020204" pitchFamily="34" charset="0"/>
              </a:rPr>
              <a:t>8? </a:t>
            </a:r>
            <a:endParaRPr lang="en-GB" dirty="0">
              <a:latin typeface="Arial" panose="020B0604020202020204" pitchFamily="34" charset="0"/>
              <a:cs typeface="Arial" panose="020B0604020202020204" pitchFamily="34" charset="0"/>
            </a:endParaRPr>
          </a:p>
        </p:txBody>
      </p:sp>
      <p:sp>
        <p:nvSpPr>
          <p:cNvPr id="15" name="Rectangle 14"/>
          <p:cNvSpPr/>
          <p:nvPr/>
        </p:nvSpPr>
        <p:spPr>
          <a:xfrm>
            <a:off x="204432" y="3230652"/>
            <a:ext cx="2112758" cy="369332"/>
          </a:xfrm>
          <a:prstGeom prst="rect">
            <a:avLst/>
          </a:prstGeom>
        </p:spPr>
        <p:txBody>
          <a:bodyPr wrap="none">
            <a:spAutoFit/>
          </a:bodyPr>
          <a:lstStyle/>
          <a:p>
            <a:r>
              <a:rPr lang="en-GB" dirty="0">
                <a:latin typeface="Arial" panose="020B0604020202020204" pitchFamily="34" charset="0"/>
                <a:cs typeface="Arial" panose="020B0604020202020204" pitchFamily="34" charset="0"/>
              </a:rPr>
              <a:t>Yes, so swap them</a:t>
            </a:r>
          </a:p>
        </p:txBody>
      </p:sp>
      <p:sp>
        <p:nvSpPr>
          <p:cNvPr id="16" name="Rectangle 15"/>
          <p:cNvSpPr/>
          <p:nvPr/>
        </p:nvSpPr>
        <p:spPr>
          <a:xfrm>
            <a:off x="200240" y="5012257"/>
            <a:ext cx="2967479" cy="369332"/>
          </a:xfrm>
          <a:prstGeom prst="rect">
            <a:avLst/>
          </a:prstGeom>
        </p:spPr>
        <p:txBody>
          <a:bodyPr wrap="none">
            <a:spAutoFit/>
          </a:bodyPr>
          <a:lstStyle/>
          <a:p>
            <a:r>
              <a:rPr lang="en-GB" dirty="0">
                <a:latin typeface="Arial" panose="020B0604020202020204" pitchFamily="34" charset="0"/>
                <a:cs typeface="Arial" panose="020B0604020202020204" pitchFamily="34" charset="0"/>
              </a:rPr>
              <a:t>Compare elements </a:t>
            </a:r>
            <a:r>
              <a:rPr lang="en-GB" dirty="0" smtClean="0">
                <a:latin typeface="Arial" panose="020B0604020202020204" pitchFamily="34" charset="0"/>
                <a:cs typeface="Arial" panose="020B0604020202020204" pitchFamily="34" charset="0"/>
              </a:rPr>
              <a:t>1 </a:t>
            </a:r>
            <a:r>
              <a:rPr lang="en-GB" dirty="0">
                <a:latin typeface="Arial" panose="020B0604020202020204" pitchFamily="34" charset="0"/>
                <a:cs typeface="Arial" panose="020B0604020202020204" pitchFamily="34" charset="0"/>
              </a:rPr>
              <a:t>and </a:t>
            </a: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p:txBody>
      </p:sp>
      <p:sp>
        <p:nvSpPr>
          <p:cNvPr id="17" name="Rectangle 16"/>
          <p:cNvSpPr/>
          <p:nvPr/>
        </p:nvSpPr>
        <p:spPr>
          <a:xfrm>
            <a:off x="200240" y="5387388"/>
            <a:ext cx="1249060" cy="369332"/>
          </a:xfrm>
          <a:prstGeom prst="rect">
            <a:avLst/>
          </a:prstGeom>
        </p:spPr>
        <p:txBody>
          <a:bodyPr wrap="none">
            <a:spAutoFit/>
          </a:bodyPr>
          <a:lstStyle/>
          <a:p>
            <a:r>
              <a:rPr lang="en-GB" dirty="0" smtClean="0">
                <a:latin typeface="Arial" panose="020B0604020202020204" pitchFamily="34" charset="0"/>
                <a:cs typeface="Arial" panose="020B0604020202020204" pitchFamily="34" charset="0"/>
              </a:rPr>
              <a:t>Swap? No</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1430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5" grpId="0"/>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965728104"/>
              </p:ext>
            </p:extLst>
          </p:nvPr>
        </p:nvGraphicFramePr>
        <p:xfrm>
          <a:off x="3276000" y="1771200"/>
          <a:ext cx="5655600" cy="73152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540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r>
              <a:tr h="36540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4</a:t>
                      </a: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09511524"/>
              </p:ext>
            </p:extLst>
          </p:nvPr>
        </p:nvGraphicFramePr>
        <p:xfrm>
          <a:off x="3276000" y="2876400"/>
          <a:ext cx="5655600" cy="73152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540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r>
              <a:tr h="36540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4</a:t>
                      </a: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666451349"/>
              </p:ext>
            </p:extLst>
          </p:nvPr>
        </p:nvGraphicFramePr>
        <p:xfrm>
          <a:off x="3276000" y="3981600"/>
          <a:ext cx="5655600" cy="73152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540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r>
              <a:tr h="36540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4</a:t>
                      </a: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702870934"/>
              </p:ext>
            </p:extLst>
          </p:nvPr>
        </p:nvGraphicFramePr>
        <p:xfrm>
          <a:off x="3276000" y="5086800"/>
          <a:ext cx="5655600" cy="73152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540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r>
              <a:tr h="36540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4</a:t>
                      </a: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r>
            </a:tbl>
          </a:graphicData>
        </a:graphic>
      </p:graphicFrame>
      <p:sp>
        <p:nvSpPr>
          <p:cNvPr id="2" name="Rectangle 1"/>
          <p:cNvSpPr/>
          <p:nvPr/>
        </p:nvSpPr>
        <p:spPr>
          <a:xfrm>
            <a:off x="2411760" y="2333675"/>
            <a:ext cx="4572000" cy="2862322"/>
          </a:xfrm>
          <a:prstGeom prst="rect">
            <a:avLst/>
          </a:prstGeom>
        </p:spPr>
        <p:txBody>
          <a:bodyPr>
            <a:spAutoFit/>
          </a:bodyPr>
          <a:lstStyle/>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a:p>
            <a:endParaRPr lang="en-GB" dirty="0" smtClean="0"/>
          </a:p>
        </p:txBody>
      </p:sp>
      <p:sp>
        <p:nvSpPr>
          <p:cNvPr id="19" name="Title 1"/>
          <p:cNvSpPr>
            <a:spLocks noGrp="1"/>
          </p:cNvSpPr>
          <p:nvPr>
            <p:ph type="title"/>
          </p:nvPr>
        </p:nvSpPr>
        <p:spPr/>
        <p:txBody>
          <a:bodyPr/>
          <a:lstStyle/>
          <a:p>
            <a:r>
              <a:rPr lang="en-GB" dirty="0" smtClean="0"/>
              <a:t>Bubble Sort - Example</a:t>
            </a:r>
            <a:endParaRPr lang="en-GB" dirty="0"/>
          </a:p>
        </p:txBody>
      </p:sp>
      <p:sp>
        <p:nvSpPr>
          <p:cNvPr id="21" name="TextBox 20"/>
          <p:cNvSpPr txBox="1"/>
          <p:nvPr/>
        </p:nvSpPr>
        <p:spPr>
          <a:xfrm>
            <a:off x="1140536" y="1763524"/>
            <a:ext cx="2135320"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Compare </a:t>
            </a:r>
            <a:r>
              <a:rPr lang="en-GB" dirty="0" smtClean="0">
                <a:latin typeface="Arial" panose="020B0604020202020204" pitchFamily="34" charset="0"/>
                <a:cs typeface="Arial" panose="020B0604020202020204" pitchFamily="34" charset="0"/>
              </a:rPr>
              <a:t>2 </a:t>
            </a:r>
            <a:r>
              <a:rPr lang="en-GB" dirty="0">
                <a:latin typeface="Arial" panose="020B0604020202020204" pitchFamily="34" charset="0"/>
                <a:cs typeface="Arial" panose="020B0604020202020204" pitchFamily="34" charset="0"/>
              </a:rPr>
              <a:t>and </a:t>
            </a: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p:txBody>
      </p:sp>
      <p:sp>
        <p:nvSpPr>
          <p:cNvPr id="22" name="Rectangle 21"/>
          <p:cNvSpPr/>
          <p:nvPr/>
        </p:nvSpPr>
        <p:spPr>
          <a:xfrm>
            <a:off x="1140536" y="5435932"/>
            <a:ext cx="2135320" cy="369332"/>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rPr>
              <a:t>Swap? No</a:t>
            </a:r>
            <a:endParaRPr lang="en-GB" dirty="0">
              <a:latin typeface="Arial" panose="020B0604020202020204" pitchFamily="34" charset="0"/>
              <a:cs typeface="Arial" panose="020B0604020202020204" pitchFamily="34" charset="0"/>
            </a:endParaRPr>
          </a:p>
        </p:txBody>
      </p:sp>
      <p:sp>
        <p:nvSpPr>
          <p:cNvPr id="23" name="Rectangle 22"/>
          <p:cNvSpPr/>
          <p:nvPr/>
        </p:nvSpPr>
        <p:spPr>
          <a:xfrm>
            <a:off x="1140536" y="2862461"/>
            <a:ext cx="2135320" cy="369332"/>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rPr>
              <a:t>Compare 3 and 4</a:t>
            </a:r>
            <a:endParaRPr lang="en-GB" dirty="0">
              <a:latin typeface="Arial" panose="020B0604020202020204" pitchFamily="34" charset="0"/>
              <a:cs typeface="Arial" panose="020B0604020202020204" pitchFamily="34" charset="0"/>
            </a:endParaRPr>
          </a:p>
        </p:txBody>
      </p:sp>
      <p:sp>
        <p:nvSpPr>
          <p:cNvPr id="24" name="Rectangle 23"/>
          <p:cNvSpPr/>
          <p:nvPr/>
        </p:nvSpPr>
        <p:spPr>
          <a:xfrm>
            <a:off x="1140535" y="3230652"/>
            <a:ext cx="2135319" cy="369332"/>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rPr>
              <a:t>Swap? No</a:t>
            </a:r>
            <a:endParaRPr lang="en-GB" dirty="0">
              <a:latin typeface="Arial" panose="020B0604020202020204" pitchFamily="34" charset="0"/>
              <a:cs typeface="Arial" panose="020B0604020202020204" pitchFamily="34" charset="0"/>
            </a:endParaRPr>
          </a:p>
        </p:txBody>
      </p:sp>
      <p:sp>
        <p:nvSpPr>
          <p:cNvPr id="25" name="Rectangle 24"/>
          <p:cNvSpPr/>
          <p:nvPr/>
        </p:nvSpPr>
        <p:spPr>
          <a:xfrm>
            <a:off x="1140536" y="3986014"/>
            <a:ext cx="2135320" cy="369332"/>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rPr>
              <a:t>Compare 4 and </a:t>
            </a:r>
            <a:r>
              <a:rPr lang="en-GB" dirty="0">
                <a:latin typeface="Arial" panose="020B0604020202020204" pitchFamily="34" charset="0"/>
                <a:cs typeface="Arial" panose="020B0604020202020204" pitchFamily="34" charset="0"/>
              </a:rPr>
              <a:t>5</a:t>
            </a:r>
          </a:p>
        </p:txBody>
      </p:sp>
      <p:sp>
        <p:nvSpPr>
          <p:cNvPr id="26" name="Rectangle 25"/>
          <p:cNvSpPr/>
          <p:nvPr/>
        </p:nvSpPr>
        <p:spPr>
          <a:xfrm>
            <a:off x="1140536" y="5039072"/>
            <a:ext cx="2135320" cy="369332"/>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rPr>
              <a:t>Compare 5 and 6</a:t>
            </a:r>
            <a:endParaRPr lang="en-GB" dirty="0">
              <a:latin typeface="Arial" panose="020B0604020202020204" pitchFamily="34" charset="0"/>
              <a:cs typeface="Arial" panose="020B0604020202020204" pitchFamily="34" charset="0"/>
            </a:endParaRPr>
          </a:p>
        </p:txBody>
      </p:sp>
      <p:sp>
        <p:nvSpPr>
          <p:cNvPr id="27" name="Rectangle 26"/>
          <p:cNvSpPr/>
          <p:nvPr/>
        </p:nvSpPr>
        <p:spPr>
          <a:xfrm>
            <a:off x="1144190" y="2132856"/>
            <a:ext cx="2131663" cy="369332"/>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rPr>
              <a:t>Swap? No</a:t>
            </a:r>
            <a:endParaRPr lang="en-GB" dirty="0">
              <a:latin typeface="Arial" panose="020B0604020202020204" pitchFamily="34" charset="0"/>
              <a:cs typeface="Arial" panose="020B0604020202020204" pitchFamily="34" charset="0"/>
            </a:endParaRPr>
          </a:p>
        </p:txBody>
      </p:sp>
      <p:sp>
        <p:nvSpPr>
          <p:cNvPr id="28" name="Rectangle 27"/>
          <p:cNvSpPr/>
          <p:nvPr/>
        </p:nvSpPr>
        <p:spPr>
          <a:xfrm>
            <a:off x="1144190" y="4355812"/>
            <a:ext cx="2131665" cy="369332"/>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rPr>
              <a:t>Swap? No</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4435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271602153"/>
              </p:ext>
            </p:extLst>
          </p:nvPr>
        </p:nvGraphicFramePr>
        <p:xfrm>
          <a:off x="3276000" y="1771200"/>
          <a:ext cx="5655600" cy="73152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540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r>
              <a:tr h="36540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4</a:t>
                      </a: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348855135"/>
              </p:ext>
            </p:extLst>
          </p:nvPr>
        </p:nvGraphicFramePr>
        <p:xfrm>
          <a:off x="3276000" y="2876400"/>
          <a:ext cx="5655600" cy="73152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540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r>
              <a:tr h="36540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solidFill>
                      <a:srgbClr val="FFFF00"/>
                    </a:solidFill>
                  </a:tcPr>
                </a:tc>
                <a:tc>
                  <a:txBody>
                    <a:bodyPr/>
                    <a:lstStyle/>
                    <a:p>
                      <a:pPr algn="ctr"/>
                      <a:r>
                        <a:rPr lang="en-GB" dirty="0" smtClean="0">
                          <a:latin typeface="Arial" panose="020B0604020202020204" pitchFamily="34" charset="0"/>
                          <a:cs typeface="Arial" panose="020B0604020202020204" pitchFamily="34" charset="0"/>
                        </a:rPr>
                        <a:t>12</a:t>
                      </a:r>
                    </a:p>
                  </a:txBody>
                  <a:tcPr>
                    <a:solidFill>
                      <a:srgbClr val="FFFF00"/>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565501816"/>
              </p:ext>
            </p:extLst>
          </p:nvPr>
        </p:nvGraphicFramePr>
        <p:xfrm>
          <a:off x="3276000" y="3981600"/>
          <a:ext cx="5655600" cy="74168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7084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r>
              <a:tr h="3708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12</a:t>
                      </a: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chemeClr val="accent2"/>
                    </a:solidFill>
                  </a:tcPr>
                </a:tc>
              </a:tr>
            </a:tbl>
          </a:graphicData>
        </a:graphic>
      </p:graphicFrame>
      <p:sp>
        <p:nvSpPr>
          <p:cNvPr id="2" name="Rectangle 1"/>
          <p:cNvSpPr/>
          <p:nvPr/>
        </p:nvSpPr>
        <p:spPr>
          <a:xfrm>
            <a:off x="323529" y="4941168"/>
            <a:ext cx="3456384" cy="1015663"/>
          </a:xfrm>
          <a:prstGeom prst="rect">
            <a:avLst/>
          </a:prstGeom>
        </p:spPr>
        <p:txBody>
          <a:bodyPr wrap="square">
            <a:spAutoFit/>
          </a:bodyPr>
          <a:lstStyle/>
          <a:p>
            <a:r>
              <a:rPr lang="en-GB" sz="2000" dirty="0" smtClean="0">
                <a:latin typeface="Arial" panose="020B0604020202020204" pitchFamily="34" charset="0"/>
                <a:cs typeface="Arial" panose="020B0604020202020204" pitchFamily="34" charset="0"/>
              </a:rPr>
              <a:t>You’ve </a:t>
            </a:r>
            <a:r>
              <a:rPr lang="en-GB" sz="2000" dirty="0">
                <a:latin typeface="Arial" panose="020B0604020202020204" pitchFamily="34" charset="0"/>
                <a:cs typeface="Arial" panose="020B0604020202020204" pitchFamily="34" charset="0"/>
              </a:rPr>
              <a:t>reached the end.</a:t>
            </a:r>
          </a:p>
          <a:p>
            <a:r>
              <a:rPr lang="en-GB" sz="2000" dirty="0" smtClean="0">
                <a:latin typeface="Arial" panose="020B0604020202020204" pitchFamily="34" charset="0"/>
                <a:cs typeface="Arial" panose="020B0604020202020204" pitchFamily="34" charset="0"/>
              </a:rPr>
              <a:t>Have </a:t>
            </a:r>
            <a:r>
              <a:rPr lang="en-GB" sz="2000" dirty="0">
                <a:latin typeface="Arial" panose="020B0604020202020204" pitchFamily="34" charset="0"/>
                <a:cs typeface="Arial" panose="020B0604020202020204" pitchFamily="34" charset="0"/>
              </a:rPr>
              <a:t>you made any swaps?</a:t>
            </a:r>
          </a:p>
          <a:p>
            <a:r>
              <a:rPr lang="en-GB" sz="2000" dirty="0" smtClean="0">
                <a:latin typeface="Arial" panose="020B0604020202020204" pitchFamily="34" charset="0"/>
                <a:cs typeface="Arial" panose="020B0604020202020204" pitchFamily="34" charset="0"/>
              </a:rPr>
              <a:t>Yes</a:t>
            </a:r>
            <a:r>
              <a:rPr lang="en-GB" sz="2000" dirty="0">
                <a:latin typeface="Arial" panose="020B0604020202020204" pitchFamily="34" charset="0"/>
                <a:cs typeface="Arial" panose="020B0604020202020204" pitchFamily="34" charset="0"/>
              </a:rPr>
              <a:t>, so start </a:t>
            </a:r>
            <a:r>
              <a:rPr lang="en-GB" sz="2000" dirty="0" smtClean="0">
                <a:latin typeface="Arial" panose="020B0604020202020204" pitchFamily="34" charset="0"/>
                <a:cs typeface="Arial" panose="020B0604020202020204" pitchFamily="34" charset="0"/>
              </a:rPr>
              <a:t>again.</a:t>
            </a:r>
            <a:endParaRPr lang="en-GB" sz="2000" dirty="0">
              <a:latin typeface="Arial" panose="020B0604020202020204" pitchFamily="34" charset="0"/>
              <a:cs typeface="Arial" panose="020B0604020202020204" pitchFamily="34" charset="0"/>
            </a:endParaRPr>
          </a:p>
        </p:txBody>
      </p:sp>
      <p:sp>
        <p:nvSpPr>
          <p:cNvPr id="12" name="Title 1"/>
          <p:cNvSpPr>
            <a:spLocks noGrp="1"/>
          </p:cNvSpPr>
          <p:nvPr>
            <p:ph type="title"/>
          </p:nvPr>
        </p:nvSpPr>
        <p:spPr/>
        <p:txBody>
          <a:bodyPr/>
          <a:lstStyle/>
          <a:p>
            <a:r>
              <a:rPr lang="en-GB" dirty="0" smtClean="0"/>
              <a:t>Bubble Sort - Example</a:t>
            </a:r>
            <a:endParaRPr lang="en-GB" dirty="0"/>
          </a:p>
        </p:txBody>
      </p:sp>
      <p:sp>
        <p:nvSpPr>
          <p:cNvPr id="14" name="TextBox 13"/>
          <p:cNvSpPr txBox="1"/>
          <p:nvPr/>
        </p:nvSpPr>
        <p:spPr>
          <a:xfrm>
            <a:off x="1140536" y="1761232"/>
            <a:ext cx="2135320"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Compare </a:t>
            </a:r>
            <a:r>
              <a:rPr lang="en-GB" dirty="0" smtClean="0">
                <a:latin typeface="Arial" panose="020B0604020202020204" pitchFamily="34" charset="0"/>
                <a:cs typeface="Arial" panose="020B0604020202020204" pitchFamily="34" charset="0"/>
              </a:rPr>
              <a:t>6 and 7</a:t>
            </a:r>
            <a:endParaRPr lang="en-GB" dirty="0">
              <a:latin typeface="Arial" panose="020B0604020202020204" pitchFamily="34" charset="0"/>
              <a:cs typeface="Arial" panose="020B0604020202020204" pitchFamily="34" charset="0"/>
            </a:endParaRPr>
          </a:p>
        </p:txBody>
      </p:sp>
      <p:sp>
        <p:nvSpPr>
          <p:cNvPr id="15" name="Rectangle 14"/>
          <p:cNvSpPr/>
          <p:nvPr/>
        </p:nvSpPr>
        <p:spPr>
          <a:xfrm>
            <a:off x="1140536" y="2862461"/>
            <a:ext cx="1326325" cy="369332"/>
          </a:xfrm>
          <a:prstGeom prst="rect">
            <a:avLst/>
          </a:prstGeom>
        </p:spPr>
        <p:txBody>
          <a:bodyPr wrap="none">
            <a:spAutoFit/>
          </a:bodyPr>
          <a:lstStyle/>
          <a:p>
            <a:r>
              <a:rPr lang="en-GB" dirty="0" smtClean="0">
                <a:latin typeface="Arial" panose="020B0604020202020204" pitchFamily="34" charset="0"/>
                <a:cs typeface="Arial" panose="020B0604020202020204" pitchFamily="34" charset="0"/>
              </a:rPr>
              <a:t>Swap? Yes</a:t>
            </a:r>
            <a:endParaRPr lang="en-GB" dirty="0">
              <a:latin typeface="Arial" panose="020B0604020202020204" pitchFamily="34" charset="0"/>
              <a:cs typeface="Arial" panose="020B0604020202020204" pitchFamily="34" charset="0"/>
            </a:endParaRPr>
          </a:p>
        </p:txBody>
      </p:sp>
      <p:sp>
        <p:nvSpPr>
          <p:cNvPr id="17" name="Rectangle 16"/>
          <p:cNvSpPr/>
          <p:nvPr/>
        </p:nvSpPr>
        <p:spPr>
          <a:xfrm>
            <a:off x="1140536" y="3995772"/>
            <a:ext cx="1967205" cy="369332"/>
          </a:xfrm>
          <a:prstGeom prst="rect">
            <a:avLst/>
          </a:prstGeom>
        </p:spPr>
        <p:txBody>
          <a:bodyPr wrap="none">
            <a:spAutoFit/>
          </a:bodyPr>
          <a:lstStyle/>
          <a:p>
            <a:r>
              <a:rPr lang="en-GB" dirty="0" smtClean="0">
                <a:latin typeface="Arial" panose="020B0604020202020204" pitchFamily="34" charset="0"/>
                <a:cs typeface="Arial" panose="020B0604020202020204" pitchFamily="34" charset="0"/>
              </a:rPr>
              <a:t>Compare 7 and 8</a:t>
            </a:r>
            <a:endParaRPr lang="en-GB" dirty="0">
              <a:latin typeface="Arial" panose="020B0604020202020204" pitchFamily="34" charset="0"/>
              <a:cs typeface="Arial" panose="020B0604020202020204" pitchFamily="34" charset="0"/>
            </a:endParaRPr>
          </a:p>
        </p:txBody>
      </p:sp>
      <p:sp>
        <p:nvSpPr>
          <p:cNvPr id="19" name="Rectangle 18"/>
          <p:cNvSpPr/>
          <p:nvPr/>
        </p:nvSpPr>
        <p:spPr>
          <a:xfrm>
            <a:off x="1144191" y="4355812"/>
            <a:ext cx="1249060" cy="369332"/>
          </a:xfrm>
          <a:prstGeom prst="rect">
            <a:avLst/>
          </a:prstGeom>
        </p:spPr>
        <p:txBody>
          <a:bodyPr wrap="none">
            <a:spAutoFit/>
          </a:bodyPr>
          <a:lstStyle/>
          <a:p>
            <a:r>
              <a:rPr lang="en-GB" dirty="0" smtClean="0">
                <a:latin typeface="Arial" panose="020B0604020202020204" pitchFamily="34" charset="0"/>
                <a:cs typeface="Arial" panose="020B0604020202020204" pitchFamily="34" charset="0"/>
              </a:rPr>
              <a:t>Swap? No</a:t>
            </a:r>
            <a:endParaRPr lang="en-GB" dirty="0">
              <a:latin typeface="Arial" panose="020B0604020202020204" pitchFamily="34" charset="0"/>
              <a:cs typeface="Arial" panose="020B0604020202020204" pitchFamily="34" charset="0"/>
            </a:endParaRPr>
          </a:p>
        </p:txBody>
      </p:sp>
      <p:sp>
        <p:nvSpPr>
          <p:cNvPr id="20" name="Rounded Rectangle 19"/>
          <p:cNvSpPr/>
          <p:nvPr/>
        </p:nvSpPr>
        <p:spPr>
          <a:xfrm>
            <a:off x="3851920" y="5091454"/>
            <a:ext cx="2952328" cy="715089"/>
          </a:xfrm>
          <a:prstGeom prst="roundRect">
            <a:avLst/>
          </a:prstGeom>
          <a:solidFill>
            <a:srgbClr val="7CCFDB"/>
          </a:solidFill>
          <a:effectLst>
            <a:outerShdw blurRad="50800" dist="38100" dir="2700000" algn="tl" rotWithShape="0">
              <a:prstClr val="black">
                <a:alpha val="40000"/>
              </a:prstClr>
            </a:outerShdw>
          </a:effectLst>
        </p:spPr>
        <p:txBody>
          <a:bodyPr wrap="square">
            <a:spAutoFit/>
          </a:bodyPr>
          <a:lstStyle/>
          <a:p>
            <a:pPr algn="ctr"/>
            <a:r>
              <a:rPr lang="en-GB" b="1" dirty="0">
                <a:latin typeface="Arial" panose="020B0604020202020204" pitchFamily="34" charset="0"/>
                <a:cs typeface="Arial" panose="020B0604020202020204" pitchFamily="34" charset="0"/>
              </a:rPr>
              <a:t>Task: </a:t>
            </a:r>
            <a:r>
              <a:rPr lang="en-GB" dirty="0">
                <a:latin typeface="Arial" panose="020B0604020202020204" pitchFamily="34" charset="0"/>
                <a:cs typeface="Arial" panose="020B0604020202020204" pitchFamily="34" charset="0"/>
              </a:rPr>
              <a:t>Work in pairs to complete the bubble </a:t>
            </a:r>
            <a:r>
              <a:rPr lang="en-GB" dirty="0" smtClean="0">
                <a:latin typeface="Arial" panose="020B0604020202020204" pitchFamily="34" charset="0"/>
                <a:cs typeface="Arial" panose="020B0604020202020204" pitchFamily="34" charset="0"/>
              </a:rPr>
              <a:t>sort.</a:t>
            </a:r>
            <a:endParaRPr lang="en-GB"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2775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7" grpId="0"/>
      <p:bldP spid="19" grpId="0"/>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1</a:t>
            </a:r>
            <a:endParaRPr lang="en-GB" dirty="0"/>
          </a:p>
        </p:txBody>
      </p:sp>
      <p:sp>
        <p:nvSpPr>
          <p:cNvPr id="3" name="Text Placeholder 2"/>
          <p:cNvSpPr>
            <a:spLocks noGrp="1"/>
          </p:cNvSpPr>
          <p:nvPr>
            <p:ph idx="1"/>
          </p:nvPr>
        </p:nvSpPr>
        <p:spPr/>
        <p:txBody>
          <a:bodyPr/>
          <a:lstStyle/>
          <a:p>
            <a:r>
              <a:rPr lang="en-GB" dirty="0" smtClean="0"/>
              <a:t>Deal 10 cards face down.</a:t>
            </a:r>
          </a:p>
          <a:p>
            <a:r>
              <a:rPr lang="en-GB" dirty="0" smtClean="0"/>
              <a:t>Use the Bubble sort to put the cards into the correct order.</a:t>
            </a:r>
          </a:p>
          <a:p>
            <a:r>
              <a:rPr lang="en-GB" dirty="0" smtClean="0"/>
              <a:t>You can only turn over </a:t>
            </a:r>
            <a:r>
              <a:rPr lang="en-GB" b="1" dirty="0" smtClean="0"/>
              <a:t>two</a:t>
            </a:r>
            <a:r>
              <a:rPr lang="en-GB" dirty="0" smtClean="0"/>
              <a:t> cards at a time.  Turn them back over when finished with.</a:t>
            </a:r>
            <a:endParaRPr lang="en-GB" dirty="0"/>
          </a:p>
        </p:txBody>
      </p:sp>
    </p:spTree>
    <p:extLst>
      <p:ext uri="{BB962C8B-B14F-4D97-AF65-F5344CB8AC3E}">
        <p14:creationId xmlns:p14="http://schemas.microsoft.com/office/powerpoint/2010/main" val="2260485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Complexity</a:t>
            </a:r>
            <a:endParaRPr lang="en-GB" dirty="0"/>
          </a:p>
        </p:txBody>
      </p:sp>
      <p:sp>
        <p:nvSpPr>
          <p:cNvPr id="4" name="Text Placeholder 3"/>
          <p:cNvSpPr>
            <a:spLocks noGrp="1"/>
          </p:cNvSpPr>
          <p:nvPr>
            <p:ph idx="1"/>
          </p:nvPr>
        </p:nvSpPr>
        <p:spPr/>
        <p:txBody>
          <a:bodyPr/>
          <a:lstStyle/>
          <a:p>
            <a:r>
              <a:rPr lang="en-GB" dirty="0" smtClean="0"/>
              <a:t>In a list of 10 numbers...</a:t>
            </a:r>
          </a:p>
          <a:p>
            <a:pPr lvl="1">
              <a:buFont typeface="Arial" panose="020B0604020202020204" pitchFamily="34" charset="0"/>
              <a:buChar char="−"/>
            </a:pPr>
            <a:r>
              <a:rPr lang="en-GB" dirty="0" smtClean="0"/>
              <a:t>…positioned in the worst case (i.e. all of the elements are in reverse order)...</a:t>
            </a:r>
          </a:p>
          <a:p>
            <a:pPr lvl="1">
              <a:buFont typeface="Arial" panose="020B0604020202020204" pitchFamily="34" charset="0"/>
              <a:buChar char="−"/>
            </a:pPr>
            <a:r>
              <a:rPr lang="en-GB" dirty="0" smtClean="0"/>
              <a:t>how many comparisons would the sort algorithm need to do?</a:t>
            </a:r>
          </a:p>
          <a:p>
            <a:pPr lvl="2">
              <a:buFont typeface="Courier New" panose="02070309020205020404" pitchFamily="49" charset="0"/>
              <a:buChar char="o"/>
            </a:pPr>
            <a:r>
              <a:rPr lang="en-GB" sz="2200" dirty="0" smtClean="0"/>
              <a:t>100</a:t>
            </a:r>
          </a:p>
          <a:p>
            <a:pPr lvl="2">
              <a:buFont typeface="Courier New" panose="02070309020205020404" pitchFamily="49" charset="0"/>
              <a:buChar char="o"/>
            </a:pPr>
            <a:r>
              <a:rPr lang="en-GB" sz="2200" dirty="0" smtClean="0"/>
              <a:t>n*n  where n is the number of elements</a:t>
            </a:r>
          </a:p>
          <a:p>
            <a:r>
              <a:rPr lang="en-GB" dirty="0" smtClean="0"/>
              <a:t>The average number of swaps is n^2.</a:t>
            </a:r>
            <a:endParaRPr lang="en-GB" dirty="0"/>
          </a:p>
        </p:txBody>
      </p:sp>
    </p:spTree>
    <p:extLst>
      <p:ext uri="{BB962C8B-B14F-4D97-AF65-F5344CB8AC3E}">
        <p14:creationId xmlns:p14="http://schemas.microsoft.com/office/powerpoint/2010/main" val="2736092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2</a:t>
            </a:r>
            <a:endParaRPr lang="en-GB" dirty="0"/>
          </a:p>
        </p:txBody>
      </p:sp>
      <p:sp>
        <p:nvSpPr>
          <p:cNvPr id="4" name="Content Placeholder 3"/>
          <p:cNvSpPr>
            <a:spLocks noGrp="1"/>
          </p:cNvSpPr>
          <p:nvPr>
            <p:ph idx="1"/>
          </p:nvPr>
        </p:nvSpPr>
        <p:spPr/>
        <p:txBody>
          <a:bodyPr/>
          <a:lstStyle/>
          <a:p>
            <a:r>
              <a:rPr lang="en-GB" dirty="0"/>
              <a:t>Use a bubble sort to sort the data on the worksheet.</a:t>
            </a:r>
          </a:p>
          <a:p>
            <a:r>
              <a:rPr lang="en-GB" dirty="0" smtClean="0"/>
              <a:t>Make </a:t>
            </a:r>
            <a:r>
              <a:rPr lang="en-GB" dirty="0"/>
              <a:t>sure you show each step of the </a:t>
            </a:r>
            <a:r>
              <a:rPr lang="en-GB" dirty="0" smtClean="0"/>
              <a:t>process.</a:t>
            </a:r>
            <a:endParaRPr lang="en-GB" dirty="0"/>
          </a:p>
          <a:p>
            <a:pPr marL="0" indent="0">
              <a:buNone/>
            </a:pPr>
            <a:endParaRPr lang="en-GB" dirty="0"/>
          </a:p>
        </p:txBody>
      </p:sp>
      <p:sp>
        <p:nvSpPr>
          <p:cNvPr id="6"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dirty="0"/>
          </a:p>
        </p:txBody>
      </p:sp>
    </p:spTree>
    <p:extLst>
      <p:ext uri="{BB962C8B-B14F-4D97-AF65-F5344CB8AC3E}">
        <p14:creationId xmlns:p14="http://schemas.microsoft.com/office/powerpoint/2010/main" val="3176132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2 - Answer</a:t>
            </a:r>
            <a:endParaRPr lang="en-GB" dirty="0"/>
          </a:p>
        </p:txBody>
      </p:sp>
      <p:sp>
        <p:nvSpPr>
          <p:cNvPr id="6"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sz="4000" dirty="0"/>
          </a:p>
        </p:txBody>
      </p:sp>
      <p:graphicFrame>
        <p:nvGraphicFramePr>
          <p:cNvPr id="5" name="Table 4"/>
          <p:cNvGraphicFramePr>
            <a:graphicFrameLocks noGrp="1"/>
          </p:cNvGraphicFramePr>
          <p:nvPr>
            <p:extLst>
              <p:ext uri="{D42A27DB-BD31-4B8C-83A1-F6EECF244321}">
                <p14:modId xmlns:p14="http://schemas.microsoft.com/office/powerpoint/2010/main" val="1309523277"/>
              </p:ext>
            </p:extLst>
          </p:nvPr>
        </p:nvGraphicFramePr>
        <p:xfrm>
          <a:off x="512118" y="2211385"/>
          <a:ext cx="2371220" cy="569543"/>
        </p:xfrm>
        <a:graphic>
          <a:graphicData uri="http://schemas.openxmlformats.org/drawingml/2006/table">
            <a:tbl>
              <a:tblPr firstRow="1" firstCol="1" bandRow="1">
                <a:tableStyleId>{5940675A-B579-460E-94D1-54222C63F5DA}</a:tableStyleId>
              </a:tblPr>
              <a:tblGrid>
                <a:gridCol w="474244"/>
                <a:gridCol w="474244"/>
                <a:gridCol w="474244"/>
                <a:gridCol w="474244"/>
                <a:gridCol w="474244"/>
              </a:tblGrid>
              <a:tr h="291968">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0</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1</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2</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3</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4</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r>
              <a:tr h="277575">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3</a:t>
                      </a:r>
                      <a:r>
                        <a:rPr lang="en-GB" sz="1200" dirty="0">
                          <a:effectLst/>
                          <a:latin typeface="Arial" panose="020B0604020202020204" pitchFamily="34" charset="0"/>
                          <a:cs typeface="Arial" panose="020B0604020202020204" pitchFamily="34" charset="0"/>
                        </a:rPr>
                        <a:t> </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1</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9</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4</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619932367"/>
              </p:ext>
            </p:extLst>
          </p:nvPr>
        </p:nvGraphicFramePr>
        <p:xfrm>
          <a:off x="512118" y="3122516"/>
          <a:ext cx="2371220" cy="572454"/>
        </p:xfrm>
        <a:graphic>
          <a:graphicData uri="http://schemas.openxmlformats.org/drawingml/2006/table">
            <a:tbl>
              <a:tblPr firstRow="1" firstCol="1" bandRow="1">
                <a:tableStyleId>{5940675A-B579-460E-94D1-54222C63F5DA}</a:tableStyleId>
              </a:tblPr>
              <a:tblGrid>
                <a:gridCol w="474244"/>
                <a:gridCol w="474244"/>
                <a:gridCol w="474244"/>
                <a:gridCol w="474244"/>
                <a:gridCol w="474244"/>
              </a:tblGrid>
              <a:tr h="294879">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0</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1</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2</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3</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4</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r>
              <a:tr h="277575">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3</a:t>
                      </a:r>
                      <a:r>
                        <a:rPr lang="en-GB" sz="1200" dirty="0">
                          <a:effectLst/>
                          <a:latin typeface="Arial" panose="020B0604020202020204" pitchFamily="34" charset="0"/>
                          <a:cs typeface="Arial" panose="020B0604020202020204" pitchFamily="34" charset="0"/>
                        </a:rPr>
                        <a:t> </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1</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9</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4</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492837480"/>
              </p:ext>
            </p:extLst>
          </p:nvPr>
        </p:nvGraphicFramePr>
        <p:xfrm>
          <a:off x="512118" y="4036558"/>
          <a:ext cx="2371220" cy="569543"/>
        </p:xfrm>
        <a:graphic>
          <a:graphicData uri="http://schemas.openxmlformats.org/drawingml/2006/table">
            <a:tbl>
              <a:tblPr firstRow="1" firstCol="1" bandRow="1">
                <a:tableStyleId>{5940675A-B579-460E-94D1-54222C63F5DA}</a:tableStyleId>
              </a:tblPr>
              <a:tblGrid>
                <a:gridCol w="474244"/>
                <a:gridCol w="474244"/>
                <a:gridCol w="474244"/>
                <a:gridCol w="474244"/>
                <a:gridCol w="474244"/>
              </a:tblGrid>
              <a:tr h="291968">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0</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1</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2</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3</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4</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r>
              <a:tr h="277575">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3</a:t>
                      </a:r>
                      <a:r>
                        <a:rPr lang="en-GB" sz="1200" dirty="0">
                          <a:effectLst/>
                          <a:latin typeface="Arial" panose="020B0604020202020204" pitchFamily="34" charset="0"/>
                          <a:cs typeface="Arial" panose="020B0604020202020204" pitchFamily="34" charset="0"/>
                        </a:rPr>
                        <a:t> </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1</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9</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4</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981490566"/>
              </p:ext>
            </p:extLst>
          </p:nvPr>
        </p:nvGraphicFramePr>
        <p:xfrm>
          <a:off x="512118" y="4947689"/>
          <a:ext cx="2371220" cy="569543"/>
        </p:xfrm>
        <a:graphic>
          <a:graphicData uri="http://schemas.openxmlformats.org/drawingml/2006/table">
            <a:tbl>
              <a:tblPr firstRow="1" firstCol="1" bandRow="1">
                <a:tableStyleId>{5940675A-B579-460E-94D1-54222C63F5DA}</a:tableStyleId>
              </a:tblPr>
              <a:tblGrid>
                <a:gridCol w="474244"/>
                <a:gridCol w="474244"/>
                <a:gridCol w="474244"/>
                <a:gridCol w="474244"/>
                <a:gridCol w="474244"/>
              </a:tblGrid>
              <a:tr h="291968">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0</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1</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2</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3</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4</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r>
              <a:tr h="277575">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3</a:t>
                      </a:r>
                      <a:r>
                        <a:rPr lang="en-GB" sz="1200" dirty="0">
                          <a:effectLst/>
                          <a:latin typeface="Arial" panose="020B0604020202020204" pitchFamily="34" charset="0"/>
                          <a:cs typeface="Arial" panose="020B0604020202020204" pitchFamily="34" charset="0"/>
                        </a:rPr>
                        <a:t> </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1</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4</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9</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r>
            </a:tbl>
          </a:graphicData>
        </a:graphic>
      </p:graphicFrame>
      <p:sp>
        <p:nvSpPr>
          <p:cNvPr id="4" name="TextBox 3"/>
          <p:cNvSpPr txBox="1"/>
          <p:nvPr/>
        </p:nvSpPr>
        <p:spPr>
          <a:xfrm>
            <a:off x="706091" y="1484784"/>
            <a:ext cx="2098576" cy="492443"/>
          </a:xfrm>
          <a:prstGeom prst="rect">
            <a:avLst/>
          </a:prstGeom>
          <a:noFill/>
        </p:spPr>
        <p:txBody>
          <a:bodyPr wrap="square" rtlCol="0">
            <a:spAutoFit/>
          </a:bodyPr>
          <a:lstStyle/>
          <a:p>
            <a:pPr algn="ctr"/>
            <a:r>
              <a:rPr lang="en-GB" sz="2600" dirty="0" smtClean="0">
                <a:latin typeface="Arial" panose="020B0604020202020204" pitchFamily="34" charset="0"/>
                <a:cs typeface="Arial" panose="020B0604020202020204" pitchFamily="34" charset="0"/>
              </a:rPr>
              <a:t>Cycle 1</a:t>
            </a:r>
            <a:endParaRPr lang="en-GB" sz="2600" dirty="0">
              <a:latin typeface="Arial" panose="020B0604020202020204" pitchFamily="34" charset="0"/>
              <a:cs typeface="Arial" panose="020B06040202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2821645586"/>
              </p:ext>
            </p:extLst>
          </p:nvPr>
        </p:nvGraphicFramePr>
        <p:xfrm>
          <a:off x="3347864" y="2204864"/>
          <a:ext cx="2371220" cy="569543"/>
        </p:xfrm>
        <a:graphic>
          <a:graphicData uri="http://schemas.openxmlformats.org/drawingml/2006/table">
            <a:tbl>
              <a:tblPr firstRow="1" firstCol="1" bandRow="1">
                <a:tableStyleId>{5940675A-B579-460E-94D1-54222C63F5DA}</a:tableStyleId>
              </a:tblPr>
              <a:tblGrid>
                <a:gridCol w="474244"/>
                <a:gridCol w="474244"/>
                <a:gridCol w="474244"/>
                <a:gridCol w="474244"/>
                <a:gridCol w="474244"/>
              </a:tblGrid>
              <a:tr h="291968">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0</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1</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2</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3</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4</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r>
              <a:tr h="277575">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1</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3</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4</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9</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63585115"/>
              </p:ext>
            </p:extLst>
          </p:nvPr>
        </p:nvGraphicFramePr>
        <p:xfrm>
          <a:off x="3347864" y="3140968"/>
          <a:ext cx="2371220" cy="569543"/>
        </p:xfrm>
        <a:graphic>
          <a:graphicData uri="http://schemas.openxmlformats.org/drawingml/2006/table">
            <a:tbl>
              <a:tblPr firstRow="1" firstCol="1" bandRow="1">
                <a:tableStyleId>{5940675A-B579-460E-94D1-54222C63F5DA}</a:tableStyleId>
              </a:tblPr>
              <a:tblGrid>
                <a:gridCol w="474244"/>
                <a:gridCol w="474244"/>
                <a:gridCol w="474244"/>
                <a:gridCol w="474244"/>
                <a:gridCol w="474244"/>
              </a:tblGrid>
              <a:tr h="291968">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0</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1</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2</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3</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4</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r>
              <a:tr h="277575">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1</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3</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4</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9</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034799099"/>
              </p:ext>
            </p:extLst>
          </p:nvPr>
        </p:nvGraphicFramePr>
        <p:xfrm>
          <a:off x="3347864" y="4005064"/>
          <a:ext cx="2371220" cy="569543"/>
        </p:xfrm>
        <a:graphic>
          <a:graphicData uri="http://schemas.openxmlformats.org/drawingml/2006/table">
            <a:tbl>
              <a:tblPr firstRow="1" firstCol="1" bandRow="1">
                <a:tableStyleId>{5940675A-B579-460E-94D1-54222C63F5DA}</a:tableStyleId>
              </a:tblPr>
              <a:tblGrid>
                <a:gridCol w="474244"/>
                <a:gridCol w="474244"/>
                <a:gridCol w="474244"/>
                <a:gridCol w="474244"/>
                <a:gridCol w="474244"/>
              </a:tblGrid>
              <a:tr h="291968">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0</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1</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2</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3</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4</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r>
              <a:tr h="277575">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1</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3</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4</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ea typeface="Calibri" panose="020F0502020204030204" pitchFamily="34" charset="0"/>
                          <a:cs typeface="Arial" panose="020B0604020202020204" pitchFamily="34" charset="0"/>
                        </a:rPr>
                        <a:t>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9</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376751171"/>
              </p:ext>
            </p:extLst>
          </p:nvPr>
        </p:nvGraphicFramePr>
        <p:xfrm>
          <a:off x="3347864" y="4941168"/>
          <a:ext cx="2371220" cy="569543"/>
        </p:xfrm>
        <a:graphic>
          <a:graphicData uri="http://schemas.openxmlformats.org/drawingml/2006/table">
            <a:tbl>
              <a:tblPr firstRow="1" firstCol="1" bandRow="1">
                <a:tableStyleId>{5940675A-B579-460E-94D1-54222C63F5DA}</a:tableStyleId>
              </a:tblPr>
              <a:tblGrid>
                <a:gridCol w="474244"/>
                <a:gridCol w="474244"/>
                <a:gridCol w="474244"/>
                <a:gridCol w="474244"/>
                <a:gridCol w="474244"/>
              </a:tblGrid>
              <a:tr h="291968">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0</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1</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2</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3</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4</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r>
              <a:tr h="277575">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1</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3</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4</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9</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2916060859"/>
              </p:ext>
            </p:extLst>
          </p:nvPr>
        </p:nvGraphicFramePr>
        <p:xfrm>
          <a:off x="6161220" y="2204864"/>
          <a:ext cx="2371220" cy="569543"/>
        </p:xfrm>
        <a:graphic>
          <a:graphicData uri="http://schemas.openxmlformats.org/drawingml/2006/table">
            <a:tbl>
              <a:tblPr firstRow="1" firstCol="1" bandRow="1">
                <a:tableStyleId>{5940675A-B579-460E-94D1-54222C63F5DA}</a:tableStyleId>
              </a:tblPr>
              <a:tblGrid>
                <a:gridCol w="474244"/>
                <a:gridCol w="474244"/>
                <a:gridCol w="474244"/>
                <a:gridCol w="474244"/>
                <a:gridCol w="474244"/>
              </a:tblGrid>
              <a:tr h="291968">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0</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1</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2</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3</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4</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r>
              <a:tr h="277575">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1</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3</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4</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9</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3331397951"/>
              </p:ext>
            </p:extLst>
          </p:nvPr>
        </p:nvGraphicFramePr>
        <p:xfrm>
          <a:off x="6185950" y="3140968"/>
          <a:ext cx="2371220" cy="569543"/>
        </p:xfrm>
        <a:graphic>
          <a:graphicData uri="http://schemas.openxmlformats.org/drawingml/2006/table">
            <a:tbl>
              <a:tblPr firstRow="1" firstCol="1" bandRow="1">
                <a:tableStyleId>{5940675A-B579-460E-94D1-54222C63F5DA}</a:tableStyleId>
              </a:tblPr>
              <a:tblGrid>
                <a:gridCol w="474244"/>
                <a:gridCol w="474244"/>
                <a:gridCol w="474244"/>
                <a:gridCol w="474244"/>
                <a:gridCol w="474244"/>
              </a:tblGrid>
              <a:tr h="291968">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0</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1</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2</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3</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4</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r>
              <a:tr h="277575">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1</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3</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4</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9</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881520227"/>
              </p:ext>
            </p:extLst>
          </p:nvPr>
        </p:nvGraphicFramePr>
        <p:xfrm>
          <a:off x="6161220" y="4005064"/>
          <a:ext cx="2371220" cy="569543"/>
        </p:xfrm>
        <a:graphic>
          <a:graphicData uri="http://schemas.openxmlformats.org/drawingml/2006/table">
            <a:tbl>
              <a:tblPr firstRow="1" firstCol="1" bandRow="1">
                <a:tableStyleId>{5940675A-B579-460E-94D1-54222C63F5DA}</a:tableStyleId>
              </a:tblPr>
              <a:tblGrid>
                <a:gridCol w="474244"/>
                <a:gridCol w="474244"/>
                <a:gridCol w="474244"/>
                <a:gridCol w="474244"/>
                <a:gridCol w="474244"/>
              </a:tblGrid>
              <a:tr h="291968">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0</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1</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2</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3</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4</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r>
              <a:tr h="277575">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1</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3</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4</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9</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14656285"/>
              </p:ext>
            </p:extLst>
          </p:nvPr>
        </p:nvGraphicFramePr>
        <p:xfrm>
          <a:off x="6161220" y="4941168"/>
          <a:ext cx="2371220" cy="569543"/>
        </p:xfrm>
        <a:graphic>
          <a:graphicData uri="http://schemas.openxmlformats.org/drawingml/2006/table">
            <a:tbl>
              <a:tblPr firstRow="1" firstCol="1" bandRow="1">
                <a:tableStyleId>{5940675A-B579-460E-94D1-54222C63F5DA}</a:tableStyleId>
              </a:tblPr>
              <a:tblGrid>
                <a:gridCol w="474244"/>
                <a:gridCol w="474244"/>
                <a:gridCol w="474244"/>
                <a:gridCol w="474244"/>
                <a:gridCol w="474244"/>
              </a:tblGrid>
              <a:tr h="291968">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0</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1</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2</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3</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c>
                  <a:txBody>
                    <a:bodyPr/>
                    <a:lstStyle/>
                    <a:p>
                      <a:pPr algn="ctr">
                        <a:lnSpc>
                          <a:spcPct val="107000"/>
                        </a:lnSpc>
                        <a:spcAft>
                          <a:spcPts val="0"/>
                        </a:spcAft>
                      </a:pPr>
                      <a:r>
                        <a:rPr lang="en-GB" sz="1200" b="1" dirty="0">
                          <a:effectLst/>
                          <a:latin typeface="Arial" panose="020B0604020202020204" pitchFamily="34" charset="0"/>
                          <a:cs typeface="Arial" panose="020B0604020202020204" pitchFamily="34" charset="0"/>
                        </a:rPr>
                        <a:t>4</a:t>
                      </a:r>
                      <a:endParaRPr lang="en-GB" sz="1200" b="1"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bg1">
                        <a:lumMod val="85000"/>
                      </a:schemeClr>
                    </a:solidFill>
                  </a:tcPr>
                </a:tc>
              </a:tr>
              <a:tr h="277575">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1</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3</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ea typeface="+mn-ea"/>
                          <a:cs typeface="Arial" panose="020B0604020202020204" pitchFamily="34" charset="0"/>
                        </a:rPr>
                        <a:t>4</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5</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c>
                  <a:txBody>
                    <a:bodyPr/>
                    <a:lstStyle/>
                    <a:p>
                      <a:pPr algn="ctr">
                        <a:lnSpc>
                          <a:spcPct val="107000"/>
                        </a:lnSpc>
                        <a:spcAft>
                          <a:spcPts val="0"/>
                        </a:spcAft>
                      </a:pPr>
                      <a:r>
                        <a:rPr lang="en-GB" sz="1200" dirty="0" smtClean="0">
                          <a:effectLst/>
                          <a:latin typeface="Arial" panose="020B0604020202020204" pitchFamily="34" charset="0"/>
                          <a:cs typeface="Arial" panose="020B0604020202020204" pitchFamily="34" charset="0"/>
                        </a:rPr>
                        <a:t>9</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77490" marR="77490" marT="0" marB="0" anchor="ctr">
                    <a:solidFill>
                      <a:schemeClr val="accent2"/>
                    </a:solidFill>
                  </a:tcPr>
                </a:tc>
              </a:tr>
            </a:tbl>
          </a:graphicData>
        </a:graphic>
      </p:graphicFrame>
      <p:sp>
        <p:nvSpPr>
          <p:cNvPr id="21" name="TextBox 20"/>
          <p:cNvSpPr txBox="1"/>
          <p:nvPr/>
        </p:nvSpPr>
        <p:spPr>
          <a:xfrm>
            <a:off x="3503141" y="1484783"/>
            <a:ext cx="2098576" cy="492443"/>
          </a:xfrm>
          <a:prstGeom prst="rect">
            <a:avLst/>
          </a:prstGeom>
          <a:noFill/>
        </p:spPr>
        <p:txBody>
          <a:bodyPr wrap="square" rtlCol="0">
            <a:spAutoFit/>
          </a:bodyPr>
          <a:lstStyle/>
          <a:p>
            <a:pPr algn="ctr"/>
            <a:r>
              <a:rPr lang="en-GB" sz="2600" dirty="0" smtClean="0">
                <a:latin typeface="Arial" panose="020B0604020202020204" pitchFamily="34" charset="0"/>
                <a:cs typeface="Arial" panose="020B0604020202020204" pitchFamily="34" charset="0"/>
              </a:rPr>
              <a:t>Cycle 2</a:t>
            </a:r>
            <a:endParaRPr lang="en-GB" sz="2600" dirty="0">
              <a:latin typeface="Arial" panose="020B0604020202020204" pitchFamily="34" charset="0"/>
              <a:cs typeface="Arial" panose="020B0604020202020204" pitchFamily="34" charset="0"/>
            </a:endParaRPr>
          </a:p>
        </p:txBody>
      </p:sp>
      <p:sp>
        <p:nvSpPr>
          <p:cNvPr id="22" name="TextBox 21"/>
          <p:cNvSpPr txBox="1"/>
          <p:nvPr/>
        </p:nvSpPr>
        <p:spPr>
          <a:xfrm>
            <a:off x="6300192" y="1484784"/>
            <a:ext cx="2098576" cy="492443"/>
          </a:xfrm>
          <a:prstGeom prst="rect">
            <a:avLst/>
          </a:prstGeom>
          <a:noFill/>
        </p:spPr>
        <p:txBody>
          <a:bodyPr wrap="square" rtlCol="0">
            <a:spAutoFit/>
          </a:bodyPr>
          <a:lstStyle/>
          <a:p>
            <a:pPr algn="ctr"/>
            <a:r>
              <a:rPr lang="en-GB" sz="2600" dirty="0" smtClean="0">
                <a:latin typeface="Arial" panose="020B0604020202020204" pitchFamily="34" charset="0"/>
                <a:cs typeface="Arial" panose="020B0604020202020204" pitchFamily="34" charset="0"/>
              </a:rPr>
              <a:t>Cycle 3</a:t>
            </a:r>
            <a:endParaRPr lang="en-GB" sz="2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3652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Plenary</a:t>
            </a:r>
            <a:endParaRPr lang="en-GB" dirty="0"/>
          </a:p>
        </p:txBody>
      </p:sp>
      <p:sp>
        <p:nvSpPr>
          <p:cNvPr id="3" name="Content Placeholder 2"/>
          <p:cNvSpPr>
            <a:spLocks noGrp="1"/>
          </p:cNvSpPr>
          <p:nvPr>
            <p:ph idx="1"/>
          </p:nvPr>
        </p:nvSpPr>
        <p:spPr/>
        <p:txBody>
          <a:bodyPr>
            <a:normAutofit fontScale="92500"/>
          </a:bodyPr>
          <a:lstStyle/>
          <a:p>
            <a:pPr marL="285750" indent="-285750"/>
            <a:r>
              <a:rPr lang="en-GB" dirty="0"/>
              <a:t>Get into </a:t>
            </a:r>
            <a:r>
              <a:rPr lang="en-GB" dirty="0" smtClean="0"/>
              <a:t>pairs.</a:t>
            </a:r>
            <a:endParaRPr lang="en-GB" dirty="0"/>
          </a:p>
          <a:p>
            <a:pPr marL="285750" indent="-285750"/>
            <a:r>
              <a:rPr lang="en-GB" dirty="0"/>
              <a:t>Identify one student as student 1, the other as student </a:t>
            </a:r>
            <a:r>
              <a:rPr lang="en-GB" dirty="0" smtClean="0"/>
              <a:t>2.</a:t>
            </a:r>
            <a:endParaRPr lang="en-GB" dirty="0"/>
          </a:p>
          <a:p>
            <a:pPr marL="285750" indent="-285750"/>
            <a:r>
              <a:rPr lang="en-GB" dirty="0"/>
              <a:t>Student 1 needs to give student 2 direct instructions on how to perform a bubble </a:t>
            </a:r>
            <a:r>
              <a:rPr lang="en-GB" dirty="0" smtClean="0"/>
              <a:t>sort.</a:t>
            </a:r>
            <a:endParaRPr lang="en-GB" dirty="0"/>
          </a:p>
          <a:p>
            <a:pPr marL="285750" indent="-285750"/>
            <a:r>
              <a:rPr lang="en-GB" dirty="0"/>
              <a:t>Student 2 needs to act out the exact instructions on the deck of </a:t>
            </a:r>
            <a:r>
              <a:rPr lang="en-GB" dirty="0" smtClean="0"/>
              <a:t>cards.</a:t>
            </a:r>
            <a:endParaRPr lang="en-GB" dirty="0"/>
          </a:p>
          <a:p>
            <a:pPr marL="285750" indent="-285750"/>
            <a:r>
              <a:rPr lang="en-GB" dirty="0"/>
              <a:t>Student 2 needs to be ready to correct student 1 if </a:t>
            </a:r>
            <a:r>
              <a:rPr lang="en-GB" dirty="0" smtClean="0"/>
              <a:t>needed.</a:t>
            </a:r>
            <a:endParaRPr lang="en-GB" dirty="0"/>
          </a:p>
          <a:p>
            <a:pPr marL="285750" indent="-285750"/>
            <a:r>
              <a:rPr lang="en-GB" dirty="0" smtClean="0"/>
              <a:t>If </a:t>
            </a:r>
            <a:r>
              <a:rPr lang="en-GB" dirty="0"/>
              <a:t>you finish, swap over and student 2 needs to tell student 1 how to perform the other type of </a:t>
            </a:r>
            <a:r>
              <a:rPr lang="en-GB" dirty="0" smtClean="0"/>
              <a:t>search.</a:t>
            </a:r>
            <a:endParaRPr lang="en-GB" dirty="0"/>
          </a:p>
          <a:p>
            <a:endParaRPr lang="en-GB" dirty="0"/>
          </a:p>
        </p:txBody>
      </p:sp>
    </p:spTree>
    <p:extLst>
      <p:ext uri="{BB962C8B-B14F-4D97-AF65-F5344CB8AC3E}">
        <p14:creationId xmlns:p14="http://schemas.microsoft.com/office/powerpoint/2010/main" val="2637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bwMode="auto">
          <a:xfrm>
            <a:off x="317557" y="4509888"/>
            <a:ext cx="8508886" cy="1224137"/>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specifications,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2016 - This resource may be freely copied and distributed, as long as the OCR logo and this message remain intact and OCR is acknowledged as the originator of this work.</a:t>
            </a:r>
          </a:p>
          <a:p>
            <a:r>
              <a:rPr lang="en-GB" sz="800" dirty="0">
                <a:latin typeface="Arial" panose="020B0604020202020204" pitchFamily="34" charset="0"/>
                <a:cs typeface="Arial" panose="020B0604020202020204" pitchFamily="34" charset="0"/>
              </a:rPr>
              <a:t>OCR acknowledges the use of the following content: n/a</a:t>
            </a:r>
          </a:p>
          <a:p>
            <a:pPr fontAlgn="ct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
        <p:nvSpPr>
          <p:cNvPr id="7" name="Text Box 2"/>
          <p:cNvSpPr txBox="1">
            <a:spLocks noChangeArrowheads="1"/>
          </p:cNvSpPr>
          <p:nvPr/>
        </p:nvSpPr>
        <p:spPr bwMode="auto">
          <a:xfrm>
            <a:off x="324303" y="3933056"/>
            <a:ext cx="8502140" cy="648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275"/>
              </a:spcAft>
              <a:buClrTx/>
              <a:buSzTx/>
              <a:buFontTx/>
              <a:buNone/>
              <a:tabLst/>
            </a:pP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We’d like to know your view on the resources we produce.  By clicking on ‘</a:t>
            </a:r>
            <a:r>
              <a:rPr kumimoji="0" lang="en-GB" altLang="en-US" sz="800" b="0" i="0" u="none" strike="noStrike" cap="none" normalizeH="0" baseline="0" dirty="0" smtClean="0">
                <a:ln>
                  <a:noFill/>
                </a:ln>
                <a:solidFill>
                  <a:schemeClr val="tx1"/>
                </a:solidFill>
                <a:effectLst/>
                <a:latin typeface="Arial" pitchFamily="34" charset="0"/>
                <a:cs typeface="Arial" pitchFamily="34" charset="0"/>
                <a:hlinkClick r:id="rId3"/>
              </a:rPr>
              <a:t>Like’</a:t>
            </a: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 or ‘</a:t>
            </a:r>
            <a:r>
              <a:rPr kumimoji="0" lang="en-GB" altLang="en-US" sz="800" b="0" i="0" u="none" strike="noStrike" cap="none" normalizeH="0" baseline="0" dirty="0" smtClean="0">
                <a:ln>
                  <a:noFill/>
                </a:ln>
                <a:solidFill>
                  <a:schemeClr val="tx1"/>
                </a:solidFill>
                <a:effectLst/>
                <a:latin typeface="Arial" pitchFamily="34" charset="0"/>
                <a:cs typeface="Arial" pitchFamily="34" charset="0"/>
                <a:hlinkClick r:id="rId4"/>
              </a:rPr>
              <a:t>Dislike’</a:t>
            </a: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 you can help us to ensure that our resources work for you.  When the email template pops up please add additional comments if you wish and then just click ‘Send’.  Thank you.</a:t>
            </a:r>
          </a:p>
          <a:p>
            <a:pPr marL="0" marR="0" lvl="0" indent="0" algn="l" defTabSz="914400" rtl="0" eaLnBrk="1" fontAlgn="base" latinLnBrk="0" hangingPunct="1">
              <a:lnSpc>
                <a:spcPct val="100000"/>
              </a:lnSpc>
              <a:spcBef>
                <a:spcPct val="0"/>
              </a:spcBef>
              <a:spcAft>
                <a:spcPts val="275"/>
              </a:spcAft>
              <a:buClrTx/>
              <a:buSzTx/>
              <a:buFontTx/>
              <a:buNone/>
              <a:tabLst/>
            </a:pPr>
            <a:r>
              <a:rPr kumimoji="0" lang="en-GB" altLang="en-US" sz="800" b="0" i="0" u="none" strike="noStrike" cap="none" normalizeH="0" baseline="0" dirty="0" smtClean="0">
                <a:ln>
                  <a:noFill/>
                </a:ln>
                <a:solidFill>
                  <a:srgbClr val="000000"/>
                </a:solidFill>
                <a:effectLst/>
                <a:latin typeface="Calibri" pitchFamily="34" charset="0"/>
                <a:cs typeface="Arial" pitchFamily="34" charset="0"/>
              </a:rPr>
              <a:t>If you do not currently offer this OCR qualification but would like to do so, please complete the Expression of Interest Form which can be found here: </a:t>
            </a:r>
            <a:r>
              <a:rPr kumimoji="0" lang="en-GB" altLang="en-US" sz="800" b="0" i="0" u="none" strike="noStrike" cap="none" normalizeH="0" baseline="0" dirty="0" smtClean="0">
                <a:ln>
                  <a:noFill/>
                </a:ln>
                <a:solidFill>
                  <a:schemeClr val="tx1"/>
                </a:solidFill>
                <a:effectLst/>
                <a:latin typeface="Calibri" pitchFamily="34" charset="0"/>
                <a:cs typeface="Arial" pitchFamily="34" charset="0"/>
                <a:hlinkClick r:id="rId5"/>
              </a:rPr>
              <a:t>www.ocr.org.uk/expression-of-interest</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212263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Big Picture</a:t>
            </a:r>
            <a:endParaRPr lang="en-GB" b="1" dirty="0">
              <a:solidFill>
                <a:srgbClr val="002060"/>
              </a:solidFill>
            </a:endParaRPr>
          </a:p>
        </p:txBody>
      </p:sp>
      <p:sp>
        <p:nvSpPr>
          <p:cNvPr id="3" name="Text Placeholder 2"/>
          <p:cNvSpPr>
            <a:spLocks noGrp="1"/>
          </p:cNvSpPr>
          <p:nvPr>
            <p:ph idx="1"/>
          </p:nvPr>
        </p:nvSpPr>
        <p:spPr/>
        <p:txBody>
          <a:bodyPr/>
          <a:lstStyle/>
          <a:p>
            <a:r>
              <a:rPr lang="en-GB" dirty="0" smtClean="0"/>
              <a:t>When do you need to sort things in your daily activities?</a:t>
            </a:r>
          </a:p>
          <a:p>
            <a:pPr lvl="1">
              <a:buFont typeface="Arial" panose="020B0604020202020204" pitchFamily="34" charset="0"/>
              <a:buChar char="−"/>
            </a:pPr>
            <a:r>
              <a:rPr lang="en-GB" dirty="0" smtClean="0"/>
              <a:t>Sort your room?</a:t>
            </a:r>
          </a:p>
          <a:p>
            <a:pPr lvl="1">
              <a:buFont typeface="Arial" panose="020B0604020202020204" pitchFamily="34" charset="0"/>
              <a:buChar char="−"/>
            </a:pPr>
            <a:r>
              <a:rPr lang="en-GB" dirty="0" smtClean="0"/>
              <a:t>Sort DVDs, books or computer games so they are in order?</a:t>
            </a:r>
          </a:p>
          <a:p>
            <a:pPr lvl="1">
              <a:buFont typeface="Arial" panose="020B0604020202020204" pitchFamily="34" charset="0"/>
              <a:buChar char="−"/>
            </a:pPr>
            <a:r>
              <a:rPr lang="en-GB" dirty="0" smtClean="0"/>
              <a:t>Sort out old clothes that you don’t want anymore?</a:t>
            </a:r>
          </a:p>
          <a:p>
            <a:r>
              <a:rPr lang="en-GB" dirty="0" smtClean="0"/>
              <a:t>How do you think a computer sorts items?</a:t>
            </a:r>
            <a:endParaRPr lang="en-GB" dirty="0"/>
          </a:p>
        </p:txBody>
      </p:sp>
    </p:spTree>
    <p:extLst>
      <p:ext uri="{BB962C8B-B14F-4D97-AF65-F5344CB8AC3E}">
        <p14:creationId xmlns:p14="http://schemas.microsoft.com/office/powerpoint/2010/main" val="3985198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Learning Objectives</a:t>
            </a:r>
            <a:endParaRPr lang="en-GB" b="1" dirty="0">
              <a:solidFill>
                <a:srgbClr val="002060"/>
              </a:solidFill>
            </a:endParaRPr>
          </a:p>
        </p:txBody>
      </p:sp>
      <p:sp>
        <p:nvSpPr>
          <p:cNvPr id="3" name="Text Placeholder 2"/>
          <p:cNvSpPr>
            <a:spLocks noGrp="1"/>
          </p:cNvSpPr>
          <p:nvPr>
            <p:ph idx="1"/>
          </p:nvPr>
        </p:nvSpPr>
        <p:spPr/>
        <p:txBody>
          <a:bodyPr/>
          <a:lstStyle/>
          <a:p>
            <a:pPr lvl="0"/>
            <a:r>
              <a:rPr lang="en-GB" dirty="0"/>
              <a:t>Understand the principles of a bubble </a:t>
            </a:r>
            <a:r>
              <a:rPr lang="en-GB" dirty="0" smtClean="0"/>
              <a:t>sort.</a:t>
            </a:r>
            <a:endParaRPr lang="en-GB" dirty="0"/>
          </a:p>
          <a:p>
            <a:pPr lvl="0"/>
            <a:r>
              <a:rPr lang="en-GB" dirty="0"/>
              <a:t>Be able to perform a bubble sort on a set of </a:t>
            </a:r>
            <a:r>
              <a:rPr lang="en-GB" dirty="0" smtClean="0"/>
              <a:t>data.</a:t>
            </a:r>
            <a:endParaRPr lang="en-GB" dirty="0"/>
          </a:p>
          <a:p>
            <a:r>
              <a:rPr lang="en-GB" dirty="0"/>
              <a:t>Understand how the number of comparisons increases in a bubble </a:t>
            </a:r>
            <a:r>
              <a:rPr lang="en-GB" dirty="0" smtClean="0"/>
              <a:t>sort.</a:t>
            </a:r>
            <a:endParaRPr lang="en-GB" sz="3200" dirty="0"/>
          </a:p>
        </p:txBody>
      </p:sp>
    </p:spTree>
    <p:extLst>
      <p:ext uri="{BB962C8B-B14F-4D97-AF65-F5344CB8AC3E}">
        <p14:creationId xmlns:p14="http://schemas.microsoft.com/office/powerpoint/2010/main" val="3130837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Engagement Activity</a:t>
            </a:r>
            <a:endParaRPr lang="en-GB" dirty="0"/>
          </a:p>
        </p:txBody>
      </p:sp>
      <p:sp>
        <p:nvSpPr>
          <p:cNvPr id="3" name="Text Placeholder 2"/>
          <p:cNvSpPr>
            <a:spLocks noGrp="1"/>
          </p:cNvSpPr>
          <p:nvPr>
            <p:ph idx="1"/>
          </p:nvPr>
        </p:nvSpPr>
        <p:spPr/>
        <p:txBody>
          <a:bodyPr>
            <a:normAutofit/>
          </a:bodyPr>
          <a:lstStyle/>
          <a:p>
            <a:r>
              <a:rPr lang="en-GB" dirty="0" smtClean="0"/>
              <a:t>Get into pairs.</a:t>
            </a:r>
          </a:p>
          <a:p>
            <a:r>
              <a:rPr lang="en-GB" dirty="0" smtClean="0"/>
              <a:t>Identify one person as Student1, one as Student2.</a:t>
            </a:r>
          </a:p>
          <a:p>
            <a:r>
              <a:rPr lang="en-GB" dirty="0" smtClean="0"/>
              <a:t>Student1 deal 10 cards, face up.</a:t>
            </a:r>
          </a:p>
          <a:p>
            <a:r>
              <a:rPr lang="en-GB" dirty="0" smtClean="0"/>
              <a:t>Student2 instruct Student1 how to put the cards in order.</a:t>
            </a:r>
          </a:p>
          <a:p>
            <a:r>
              <a:rPr lang="en-GB" dirty="0" smtClean="0"/>
              <a:t>Student1 – do not do anything that Student2 has not told you to do.</a:t>
            </a:r>
          </a:p>
        </p:txBody>
      </p:sp>
    </p:spTree>
    <p:extLst>
      <p:ext uri="{BB962C8B-B14F-4D97-AF65-F5344CB8AC3E}">
        <p14:creationId xmlns:p14="http://schemas.microsoft.com/office/powerpoint/2010/main" val="1651767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Words</a:t>
            </a:r>
            <a:endParaRPr lang="en-GB" dirty="0"/>
          </a:p>
        </p:txBody>
      </p:sp>
      <p:sp>
        <p:nvSpPr>
          <p:cNvPr id="4" name="Text Placeholder 3"/>
          <p:cNvSpPr>
            <a:spLocks noGrp="1"/>
          </p:cNvSpPr>
          <p:nvPr>
            <p:ph idx="1"/>
          </p:nvPr>
        </p:nvSpPr>
        <p:spPr/>
        <p:txBody>
          <a:bodyPr/>
          <a:lstStyle/>
          <a:p>
            <a:r>
              <a:rPr lang="en-GB" b="1" dirty="0"/>
              <a:t>Bubble sort </a:t>
            </a:r>
            <a:r>
              <a:rPr lang="en-GB" dirty="0"/>
              <a:t>– moving through a list repeatedly, swapping elements that are in the wrong </a:t>
            </a:r>
            <a:r>
              <a:rPr lang="en-GB" dirty="0" smtClean="0"/>
              <a:t>order.</a:t>
            </a:r>
            <a:endParaRPr lang="en-GB" dirty="0"/>
          </a:p>
        </p:txBody>
      </p:sp>
    </p:spTree>
    <p:extLst>
      <p:ext uri="{BB962C8B-B14F-4D97-AF65-F5344CB8AC3E}">
        <p14:creationId xmlns:p14="http://schemas.microsoft.com/office/powerpoint/2010/main" val="3144744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Bubble Sort</a:t>
            </a:r>
            <a:endParaRPr lang="en-GB" dirty="0"/>
          </a:p>
        </p:txBody>
      </p:sp>
      <p:sp>
        <p:nvSpPr>
          <p:cNvPr id="4" name="Text Placeholder 3"/>
          <p:cNvSpPr>
            <a:spLocks noGrp="1"/>
          </p:cNvSpPr>
          <p:nvPr>
            <p:ph idx="1"/>
          </p:nvPr>
        </p:nvSpPr>
        <p:spPr>
          <a:xfrm>
            <a:off x="457200" y="1600200"/>
            <a:ext cx="8229600" cy="4493095"/>
          </a:xfrm>
        </p:spPr>
        <p:txBody>
          <a:bodyPr>
            <a:normAutofit fontScale="92500"/>
          </a:bodyPr>
          <a:lstStyle/>
          <a:p>
            <a:pPr marL="514350" indent="-514350">
              <a:buFont typeface="+mj-lt"/>
              <a:buAutoNum type="arabicPeriod"/>
            </a:pPr>
            <a:r>
              <a:rPr lang="en-GB" dirty="0" smtClean="0"/>
              <a:t>Take the first element and second element from the list</a:t>
            </a:r>
          </a:p>
          <a:p>
            <a:pPr marL="514350" indent="-514350">
              <a:buFont typeface="+mj-lt"/>
              <a:buAutoNum type="arabicPeriod"/>
            </a:pPr>
            <a:r>
              <a:rPr lang="en-GB" dirty="0" smtClean="0"/>
              <a:t>Compare them</a:t>
            </a:r>
          </a:p>
          <a:p>
            <a:pPr marL="514350" indent="-514350">
              <a:buFont typeface="+mj-lt"/>
              <a:buAutoNum type="arabicPeriod"/>
            </a:pPr>
            <a:r>
              <a:rPr lang="en-GB" dirty="0" smtClean="0"/>
              <a:t>IF element 1 &gt; element 2 THEN</a:t>
            </a:r>
          </a:p>
          <a:p>
            <a:pPr marL="895350" lvl="1" indent="-352425">
              <a:buFont typeface="Arial" panose="020B0604020202020204" pitchFamily="34" charset="0"/>
              <a:buChar char="−"/>
            </a:pPr>
            <a:r>
              <a:rPr lang="en-GB" sz="2200" dirty="0" smtClean="0"/>
              <a:t>Swap then</a:t>
            </a:r>
          </a:p>
          <a:p>
            <a:pPr marL="514350" indent="-514350">
              <a:buFont typeface="+mj-lt"/>
              <a:buAutoNum type="arabicPeriod"/>
            </a:pPr>
            <a:r>
              <a:rPr lang="en-GB" sz="2400" dirty="0" smtClean="0"/>
              <a:t>ELSE</a:t>
            </a:r>
          </a:p>
          <a:p>
            <a:pPr marL="895350" lvl="1" indent="-352425">
              <a:buFont typeface="Arial" panose="020B0604020202020204" pitchFamily="34" charset="0"/>
              <a:buChar char="−"/>
            </a:pPr>
            <a:r>
              <a:rPr lang="en-GB" sz="2000" dirty="0" smtClean="0"/>
              <a:t>Do </a:t>
            </a:r>
            <a:r>
              <a:rPr lang="en-GB" sz="2200" dirty="0" smtClean="0"/>
              <a:t>nothing</a:t>
            </a:r>
            <a:endParaRPr lang="en-GB" sz="2000" dirty="0" smtClean="0"/>
          </a:p>
          <a:p>
            <a:pPr marL="361950" indent="-361950">
              <a:buFont typeface="+mj-lt"/>
              <a:buAutoNum type="arabicPeriod"/>
            </a:pPr>
            <a:r>
              <a:rPr lang="en-GB" sz="2800" dirty="0" smtClean="0"/>
              <a:t> </a:t>
            </a:r>
            <a:r>
              <a:rPr lang="en-GB" sz="1500" dirty="0" smtClean="0"/>
              <a:t> </a:t>
            </a:r>
            <a:r>
              <a:rPr lang="en-GB" sz="2800" b="1" dirty="0" smtClean="0"/>
              <a:t>Repeat</a:t>
            </a:r>
            <a:r>
              <a:rPr lang="en-GB" sz="2800" dirty="0" smtClean="0"/>
              <a:t>: Move along the list to the next pair</a:t>
            </a:r>
          </a:p>
          <a:p>
            <a:pPr marL="895350" lvl="1" indent="-352425">
              <a:buFont typeface="Arial" panose="020B0604020202020204" pitchFamily="34" charset="0"/>
              <a:buChar char="−"/>
            </a:pPr>
            <a:r>
              <a:rPr lang="en-GB" sz="2200" dirty="0" smtClean="0"/>
              <a:t>IF</a:t>
            </a:r>
            <a:r>
              <a:rPr lang="en-GB" sz="2600" dirty="0" smtClean="0"/>
              <a:t> no more elements: </a:t>
            </a:r>
            <a:r>
              <a:rPr lang="en-GB" sz="2600" dirty="0" err="1" smtClean="0"/>
              <a:t>Goto</a:t>
            </a:r>
            <a:r>
              <a:rPr lang="en-GB" sz="2600" dirty="0" smtClean="0"/>
              <a:t> 1</a:t>
            </a:r>
          </a:p>
          <a:p>
            <a:pPr marL="895350" lvl="1" indent="-352425">
              <a:buFont typeface="Arial" panose="020B0604020202020204" pitchFamily="34" charset="0"/>
              <a:buChar char="−"/>
            </a:pPr>
            <a:r>
              <a:rPr lang="en-GB" sz="2200" dirty="0" smtClean="0"/>
              <a:t>ELSE: </a:t>
            </a:r>
            <a:r>
              <a:rPr lang="en-GB" sz="2200" dirty="0" err="1" smtClean="0"/>
              <a:t>Goto</a:t>
            </a:r>
            <a:r>
              <a:rPr lang="en-GB" sz="2200" dirty="0" smtClean="0"/>
              <a:t> 2</a:t>
            </a:r>
          </a:p>
          <a:p>
            <a:pPr marL="542925" lvl="1" indent="0">
              <a:buNone/>
            </a:pPr>
            <a:r>
              <a:rPr lang="en-GB" sz="2200" b="1" dirty="0" smtClean="0"/>
              <a:t>Until:</a:t>
            </a:r>
            <a:r>
              <a:rPr lang="en-GB" sz="2200" dirty="0" smtClean="0"/>
              <a:t> </a:t>
            </a:r>
            <a:r>
              <a:rPr lang="en-GB" sz="2200" dirty="0"/>
              <a:t>you have moved through the entire list and </a:t>
            </a:r>
            <a:r>
              <a:rPr lang="en-GB" sz="2200" b="1" dirty="0"/>
              <a:t>not</a:t>
            </a:r>
            <a:r>
              <a:rPr lang="en-GB" sz="2200" dirty="0"/>
              <a:t> made any changes</a:t>
            </a:r>
          </a:p>
          <a:p>
            <a:pPr marL="514350" indent="-514350"/>
            <a:endParaRPr lang="en-GB" sz="2400" dirty="0" smtClean="0"/>
          </a:p>
        </p:txBody>
      </p:sp>
    </p:spTree>
    <p:extLst>
      <p:ext uri="{BB962C8B-B14F-4D97-AF65-F5344CB8AC3E}">
        <p14:creationId xmlns:p14="http://schemas.microsoft.com/office/powerpoint/2010/main" val="2313539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xEl>
                                              <p:pRg st="7" end="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613103822"/>
              </p:ext>
            </p:extLst>
          </p:nvPr>
        </p:nvGraphicFramePr>
        <p:xfrm>
          <a:off x="3275855" y="1296595"/>
          <a:ext cx="5656736" cy="718344"/>
        </p:xfrm>
        <a:graphic>
          <a:graphicData uri="http://schemas.openxmlformats.org/drawingml/2006/table">
            <a:tbl>
              <a:tblPr firstRow="1" bandRow="1">
                <a:tableStyleId>{073A0DAA-6AF3-43AB-8588-CEC1D06C72B9}</a:tableStyleId>
              </a:tblPr>
              <a:tblGrid>
                <a:gridCol w="707092"/>
                <a:gridCol w="707092"/>
                <a:gridCol w="707092"/>
                <a:gridCol w="707092"/>
                <a:gridCol w="707092"/>
                <a:gridCol w="707092"/>
                <a:gridCol w="707092"/>
                <a:gridCol w="707092"/>
              </a:tblGrid>
              <a:tr h="344118">
                <a:tc>
                  <a:txBody>
                    <a:bodyPr/>
                    <a:lstStyle/>
                    <a:p>
                      <a:pPr algn="ctr"/>
                      <a:r>
                        <a:rPr lang="en-GB" sz="1800" dirty="0" smtClean="0">
                          <a:latin typeface="Arial" panose="020B0604020202020204" pitchFamily="34" charset="0"/>
                          <a:cs typeface="Arial" panose="020B0604020202020204" pitchFamily="34" charset="0"/>
                        </a:rPr>
                        <a:t>1</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2</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3</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4</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5</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6</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7</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8</a:t>
                      </a:r>
                      <a:endParaRPr lang="en-GB" sz="1800" dirty="0">
                        <a:latin typeface="Arial" panose="020B0604020202020204" pitchFamily="34" charset="0"/>
                        <a:cs typeface="Arial" panose="020B0604020202020204" pitchFamily="34" charset="0"/>
                      </a:endParaRPr>
                    </a:p>
                  </a:txBody>
                  <a:tcPr marL="84851" marR="84851" marT="42426" marB="42426"/>
                </a:tc>
              </a:tr>
              <a:tr h="344118">
                <a:tc>
                  <a:txBody>
                    <a:bodyPr/>
                    <a:lstStyle/>
                    <a:p>
                      <a:pPr algn="ctr"/>
                      <a:r>
                        <a:rPr lang="en-GB" sz="1800" dirty="0" smtClean="0">
                          <a:latin typeface="Arial" panose="020B0604020202020204" pitchFamily="34" charset="0"/>
                          <a:cs typeface="Arial" panose="020B0604020202020204" pitchFamily="34" charset="0"/>
                        </a:rPr>
                        <a:t>13</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2</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6</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8</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9</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10</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12</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4</a:t>
                      </a:r>
                      <a:endParaRPr lang="en-GB" sz="1800" dirty="0">
                        <a:latin typeface="Arial" panose="020B0604020202020204" pitchFamily="34" charset="0"/>
                        <a:cs typeface="Arial" panose="020B0604020202020204" pitchFamily="34" charset="0"/>
                      </a:endParaRPr>
                    </a:p>
                  </a:txBody>
                  <a:tcPr marL="84851" marR="84851" marT="42426" marB="42426"/>
                </a:tc>
              </a:tr>
            </a:tbl>
          </a:graphicData>
        </a:graphic>
      </p:graphicFrame>
      <p:sp>
        <p:nvSpPr>
          <p:cNvPr id="5" name="TextBox 4"/>
          <p:cNvSpPr txBox="1"/>
          <p:nvPr/>
        </p:nvSpPr>
        <p:spPr>
          <a:xfrm>
            <a:off x="640135" y="1302668"/>
            <a:ext cx="2520281" cy="707886"/>
          </a:xfrm>
          <a:prstGeom prst="rect">
            <a:avLst/>
          </a:prstGeom>
          <a:noFill/>
        </p:spPr>
        <p:txBody>
          <a:bodyPr wrap="square" rtlCol="0">
            <a:spAutoFit/>
          </a:bodyPr>
          <a:lstStyle/>
          <a:p>
            <a:pPr algn="r"/>
            <a:r>
              <a:rPr lang="en-GB" sz="2000" dirty="0" smtClean="0">
                <a:latin typeface="Arial" panose="020B0604020202020204" pitchFamily="34" charset="0"/>
                <a:cs typeface="Arial" panose="020B0604020202020204" pitchFamily="34" charset="0"/>
              </a:rPr>
              <a:t>Element Number</a:t>
            </a:r>
          </a:p>
          <a:p>
            <a:pPr algn="r"/>
            <a:r>
              <a:rPr lang="en-GB" sz="2000" dirty="0" smtClean="0">
                <a:latin typeface="Arial" panose="020B0604020202020204" pitchFamily="34" charset="0"/>
                <a:cs typeface="Arial" panose="020B0604020202020204" pitchFamily="34" charset="0"/>
              </a:rPr>
              <a:t>Value</a:t>
            </a:r>
            <a:endParaRPr lang="en-GB" sz="2000" dirty="0">
              <a:latin typeface="Arial" panose="020B0604020202020204" pitchFamily="34" charset="0"/>
              <a:cs typeface="Arial" panose="020B0604020202020204" pitchFamily="34" charset="0"/>
            </a:endParaRPr>
          </a:p>
        </p:txBody>
      </p:sp>
      <p:sp>
        <p:nvSpPr>
          <p:cNvPr id="6" name="TextBox 5"/>
          <p:cNvSpPr txBox="1"/>
          <p:nvPr/>
        </p:nvSpPr>
        <p:spPr>
          <a:xfrm>
            <a:off x="76360" y="2926685"/>
            <a:ext cx="3282424" cy="646331"/>
          </a:xfrm>
          <a:prstGeom prst="rect">
            <a:avLst/>
          </a:prstGeom>
          <a:noFill/>
        </p:spPr>
        <p:txBody>
          <a:bodyPr wrap="square" rtlCol="0">
            <a:spAutoFit/>
          </a:bodyPr>
          <a:lstStyle/>
          <a:p>
            <a:pPr marL="266700" indent="-266700"/>
            <a:r>
              <a:rPr lang="en-GB" dirty="0" smtClean="0">
                <a:latin typeface="Arial" panose="020B0604020202020204" pitchFamily="34" charset="0"/>
                <a:cs typeface="Arial" panose="020B0604020202020204" pitchFamily="34" charset="0"/>
              </a:rPr>
              <a:t>1) Compare elements 1 and 2</a:t>
            </a:r>
          </a:p>
          <a:p>
            <a:endParaRPr lang="en-GB"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4160942161"/>
              </p:ext>
            </p:extLst>
          </p:nvPr>
        </p:nvGraphicFramePr>
        <p:xfrm>
          <a:off x="3283072" y="2565573"/>
          <a:ext cx="5656736" cy="718344"/>
        </p:xfrm>
        <a:graphic>
          <a:graphicData uri="http://schemas.openxmlformats.org/drawingml/2006/table">
            <a:tbl>
              <a:tblPr firstRow="1" bandRow="1">
                <a:tableStyleId>{073A0DAA-6AF3-43AB-8588-CEC1D06C72B9}</a:tableStyleId>
              </a:tblPr>
              <a:tblGrid>
                <a:gridCol w="707092"/>
                <a:gridCol w="707092"/>
                <a:gridCol w="707092"/>
                <a:gridCol w="707092"/>
                <a:gridCol w="707092"/>
                <a:gridCol w="707092"/>
                <a:gridCol w="707092"/>
                <a:gridCol w="707092"/>
              </a:tblGrid>
              <a:tr h="344118">
                <a:tc>
                  <a:txBody>
                    <a:bodyPr/>
                    <a:lstStyle/>
                    <a:p>
                      <a:pPr algn="ctr"/>
                      <a:r>
                        <a:rPr lang="en-GB" sz="1800" dirty="0" smtClean="0">
                          <a:latin typeface="Arial" panose="020B0604020202020204" pitchFamily="34" charset="0"/>
                          <a:cs typeface="Arial" panose="020B0604020202020204" pitchFamily="34" charset="0"/>
                        </a:rPr>
                        <a:t>1</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2</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3</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4</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5</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6</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7</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8</a:t>
                      </a:r>
                      <a:endParaRPr lang="en-GB" sz="1800" dirty="0">
                        <a:latin typeface="Arial" panose="020B0604020202020204" pitchFamily="34" charset="0"/>
                        <a:cs typeface="Arial" panose="020B0604020202020204" pitchFamily="34" charset="0"/>
                      </a:endParaRPr>
                    </a:p>
                  </a:txBody>
                  <a:tcPr marL="84851" marR="84851" marT="42426" marB="42426"/>
                </a:tc>
              </a:tr>
              <a:tr h="344118">
                <a:tc>
                  <a:txBody>
                    <a:bodyPr/>
                    <a:lstStyle/>
                    <a:p>
                      <a:pPr algn="ctr"/>
                      <a:r>
                        <a:rPr lang="en-GB" sz="1800" dirty="0" smtClean="0">
                          <a:latin typeface="Arial" panose="020B0604020202020204" pitchFamily="34" charset="0"/>
                          <a:cs typeface="Arial" panose="020B0604020202020204" pitchFamily="34" charset="0"/>
                        </a:rPr>
                        <a:t>13</a:t>
                      </a:r>
                      <a:endParaRPr lang="en-GB" sz="1800" dirty="0">
                        <a:latin typeface="Arial" panose="020B0604020202020204" pitchFamily="34" charset="0"/>
                        <a:cs typeface="Arial" panose="020B0604020202020204" pitchFamily="34" charset="0"/>
                      </a:endParaRPr>
                    </a:p>
                  </a:txBody>
                  <a:tcPr marL="84851" marR="84851" marT="42426" marB="42426">
                    <a:solidFill>
                      <a:schemeClr val="accent2"/>
                    </a:solidFill>
                  </a:tcPr>
                </a:tc>
                <a:tc>
                  <a:txBody>
                    <a:bodyPr/>
                    <a:lstStyle/>
                    <a:p>
                      <a:pPr algn="ctr"/>
                      <a:r>
                        <a:rPr lang="en-GB" sz="1800" dirty="0" smtClean="0">
                          <a:latin typeface="Arial" panose="020B0604020202020204" pitchFamily="34" charset="0"/>
                          <a:cs typeface="Arial" panose="020B0604020202020204" pitchFamily="34" charset="0"/>
                        </a:rPr>
                        <a:t>2</a:t>
                      </a:r>
                      <a:endParaRPr lang="en-GB" sz="1800" dirty="0">
                        <a:latin typeface="Arial" panose="020B0604020202020204" pitchFamily="34" charset="0"/>
                        <a:cs typeface="Arial" panose="020B0604020202020204" pitchFamily="34" charset="0"/>
                      </a:endParaRPr>
                    </a:p>
                  </a:txBody>
                  <a:tcPr marL="84851" marR="84851" marT="42426" marB="42426">
                    <a:solidFill>
                      <a:schemeClr val="accent2"/>
                    </a:solidFill>
                  </a:tcPr>
                </a:tc>
                <a:tc>
                  <a:txBody>
                    <a:bodyPr/>
                    <a:lstStyle/>
                    <a:p>
                      <a:pPr algn="ctr"/>
                      <a:r>
                        <a:rPr lang="en-GB" sz="1800" dirty="0" smtClean="0">
                          <a:latin typeface="Arial" panose="020B0604020202020204" pitchFamily="34" charset="0"/>
                          <a:cs typeface="Arial" panose="020B0604020202020204" pitchFamily="34" charset="0"/>
                        </a:rPr>
                        <a:t>6</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8</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9</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10</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12</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4</a:t>
                      </a:r>
                      <a:endParaRPr lang="en-GB" sz="1800" dirty="0">
                        <a:latin typeface="Arial" panose="020B0604020202020204" pitchFamily="34" charset="0"/>
                        <a:cs typeface="Arial" panose="020B0604020202020204" pitchFamily="34" charset="0"/>
                      </a:endParaRPr>
                    </a:p>
                  </a:txBody>
                  <a:tcPr marL="84851" marR="84851" marT="42426" marB="42426"/>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560918803"/>
              </p:ext>
            </p:extLst>
          </p:nvPr>
        </p:nvGraphicFramePr>
        <p:xfrm>
          <a:off x="3259632" y="3436460"/>
          <a:ext cx="5656736" cy="718344"/>
        </p:xfrm>
        <a:graphic>
          <a:graphicData uri="http://schemas.openxmlformats.org/drawingml/2006/table">
            <a:tbl>
              <a:tblPr firstRow="1" bandRow="1">
                <a:tableStyleId>{073A0DAA-6AF3-43AB-8588-CEC1D06C72B9}</a:tableStyleId>
              </a:tblPr>
              <a:tblGrid>
                <a:gridCol w="707092"/>
                <a:gridCol w="707092"/>
                <a:gridCol w="707092"/>
                <a:gridCol w="707092"/>
                <a:gridCol w="707092"/>
                <a:gridCol w="707092"/>
                <a:gridCol w="707092"/>
                <a:gridCol w="707092"/>
              </a:tblGrid>
              <a:tr h="344118">
                <a:tc>
                  <a:txBody>
                    <a:bodyPr/>
                    <a:lstStyle/>
                    <a:p>
                      <a:pPr algn="ctr"/>
                      <a:r>
                        <a:rPr lang="en-GB" sz="1800" dirty="0" smtClean="0">
                          <a:latin typeface="Arial" panose="020B0604020202020204" pitchFamily="34" charset="0"/>
                          <a:cs typeface="Arial" panose="020B0604020202020204" pitchFamily="34" charset="0"/>
                        </a:rPr>
                        <a:t>1</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2</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3</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4</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5</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6</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7</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8</a:t>
                      </a:r>
                      <a:endParaRPr lang="en-GB" sz="1800" dirty="0">
                        <a:latin typeface="Arial" panose="020B0604020202020204" pitchFamily="34" charset="0"/>
                        <a:cs typeface="Arial" panose="020B0604020202020204" pitchFamily="34" charset="0"/>
                      </a:endParaRPr>
                    </a:p>
                  </a:txBody>
                  <a:tcPr marL="84851" marR="84851" marT="42426" marB="42426"/>
                </a:tc>
              </a:tr>
              <a:tr h="344118">
                <a:tc>
                  <a:txBody>
                    <a:bodyPr/>
                    <a:lstStyle/>
                    <a:p>
                      <a:pPr algn="ctr"/>
                      <a:r>
                        <a:rPr lang="en-GB" sz="1800" dirty="0" smtClean="0">
                          <a:latin typeface="Arial" panose="020B0604020202020204" pitchFamily="34" charset="0"/>
                          <a:cs typeface="Arial" panose="020B0604020202020204" pitchFamily="34" charset="0"/>
                        </a:rPr>
                        <a:t>2</a:t>
                      </a:r>
                      <a:endParaRPr lang="en-GB" sz="1800" dirty="0">
                        <a:latin typeface="Arial" panose="020B0604020202020204" pitchFamily="34" charset="0"/>
                        <a:cs typeface="Arial" panose="020B0604020202020204" pitchFamily="34" charset="0"/>
                      </a:endParaRPr>
                    </a:p>
                  </a:txBody>
                  <a:tcPr marL="84851" marR="84851" marT="42426" marB="42426">
                    <a:solidFill>
                      <a:srgbClr val="FFFF00"/>
                    </a:solidFill>
                  </a:tcPr>
                </a:tc>
                <a:tc>
                  <a:txBody>
                    <a:bodyPr/>
                    <a:lstStyle/>
                    <a:p>
                      <a:pPr algn="ctr"/>
                      <a:r>
                        <a:rPr lang="en-GB" sz="1800" dirty="0" smtClean="0">
                          <a:latin typeface="Arial" panose="020B0604020202020204" pitchFamily="34" charset="0"/>
                          <a:cs typeface="Arial" panose="020B0604020202020204" pitchFamily="34" charset="0"/>
                        </a:rPr>
                        <a:t>13</a:t>
                      </a:r>
                      <a:endParaRPr lang="en-GB" sz="1800" dirty="0">
                        <a:latin typeface="Arial" panose="020B0604020202020204" pitchFamily="34" charset="0"/>
                        <a:cs typeface="Arial" panose="020B0604020202020204" pitchFamily="34" charset="0"/>
                      </a:endParaRPr>
                    </a:p>
                  </a:txBody>
                  <a:tcPr marL="84851" marR="84851" marT="42426" marB="42426">
                    <a:solidFill>
                      <a:srgbClr val="FFFF00"/>
                    </a:solidFill>
                  </a:tcPr>
                </a:tc>
                <a:tc>
                  <a:txBody>
                    <a:bodyPr/>
                    <a:lstStyle/>
                    <a:p>
                      <a:pPr algn="ctr"/>
                      <a:r>
                        <a:rPr lang="en-GB" sz="1800" dirty="0" smtClean="0">
                          <a:latin typeface="Arial" panose="020B0604020202020204" pitchFamily="34" charset="0"/>
                          <a:cs typeface="Arial" panose="020B0604020202020204" pitchFamily="34" charset="0"/>
                        </a:rPr>
                        <a:t>6</a:t>
                      </a:r>
                      <a:endParaRPr lang="en-GB" sz="1800" dirty="0">
                        <a:latin typeface="Arial" panose="020B0604020202020204" pitchFamily="34" charset="0"/>
                        <a:cs typeface="Arial" panose="020B0604020202020204" pitchFamily="34" charset="0"/>
                      </a:endParaRPr>
                    </a:p>
                  </a:txBody>
                  <a:tcPr marL="84851" marR="84851" marT="42426" marB="42426">
                    <a:solidFill>
                      <a:schemeClr val="bg1">
                        <a:lumMod val="85000"/>
                      </a:schemeClr>
                    </a:solidFill>
                  </a:tcPr>
                </a:tc>
                <a:tc>
                  <a:txBody>
                    <a:bodyPr/>
                    <a:lstStyle/>
                    <a:p>
                      <a:pPr algn="ctr"/>
                      <a:r>
                        <a:rPr lang="en-GB" sz="1800" dirty="0" smtClean="0">
                          <a:latin typeface="Arial" panose="020B0604020202020204" pitchFamily="34" charset="0"/>
                          <a:cs typeface="Arial" panose="020B0604020202020204" pitchFamily="34" charset="0"/>
                        </a:rPr>
                        <a:t>8</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9</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10</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12</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4</a:t>
                      </a:r>
                      <a:endParaRPr lang="en-GB" sz="1800" dirty="0">
                        <a:latin typeface="Arial" panose="020B0604020202020204" pitchFamily="34" charset="0"/>
                        <a:cs typeface="Arial" panose="020B0604020202020204" pitchFamily="34" charset="0"/>
                      </a:endParaRPr>
                    </a:p>
                  </a:txBody>
                  <a:tcPr marL="84851" marR="84851" marT="42426" marB="42426"/>
                </a:tc>
              </a:tr>
            </a:tbl>
          </a:graphicData>
        </a:graphic>
      </p:graphicFrame>
      <p:sp>
        <p:nvSpPr>
          <p:cNvPr id="9" name="TextBox 8"/>
          <p:cNvSpPr txBox="1"/>
          <p:nvPr/>
        </p:nvSpPr>
        <p:spPr>
          <a:xfrm>
            <a:off x="76360" y="4643843"/>
            <a:ext cx="3282423" cy="369332"/>
          </a:xfrm>
          <a:prstGeom prst="rect">
            <a:avLst/>
          </a:prstGeom>
          <a:noFill/>
        </p:spPr>
        <p:txBody>
          <a:bodyPr wrap="square" rtlCol="0">
            <a:spAutoFit/>
          </a:bodyPr>
          <a:lstStyle/>
          <a:p>
            <a:r>
              <a:rPr lang="en-GB" dirty="0" smtClean="0">
                <a:latin typeface="Arial" panose="020B0604020202020204" pitchFamily="34" charset="0"/>
                <a:cs typeface="Arial" panose="020B0604020202020204" pitchFamily="34" charset="0"/>
              </a:rPr>
              <a:t>4) Compare elements 2 and 3</a:t>
            </a:r>
          </a:p>
        </p:txBody>
      </p:sp>
      <p:graphicFrame>
        <p:nvGraphicFramePr>
          <p:cNvPr id="10" name="Table 9"/>
          <p:cNvGraphicFramePr>
            <a:graphicFrameLocks noGrp="1"/>
          </p:cNvGraphicFramePr>
          <p:nvPr>
            <p:extLst>
              <p:ext uri="{D42A27DB-BD31-4B8C-83A1-F6EECF244321}">
                <p14:modId xmlns:p14="http://schemas.microsoft.com/office/powerpoint/2010/main" val="3619866944"/>
              </p:ext>
            </p:extLst>
          </p:nvPr>
        </p:nvGraphicFramePr>
        <p:xfrm>
          <a:off x="3261439" y="5189036"/>
          <a:ext cx="5656736" cy="718344"/>
        </p:xfrm>
        <a:graphic>
          <a:graphicData uri="http://schemas.openxmlformats.org/drawingml/2006/table">
            <a:tbl>
              <a:tblPr firstRow="1" bandRow="1">
                <a:tableStyleId>{073A0DAA-6AF3-43AB-8588-CEC1D06C72B9}</a:tableStyleId>
              </a:tblPr>
              <a:tblGrid>
                <a:gridCol w="707092"/>
                <a:gridCol w="707092"/>
                <a:gridCol w="707092"/>
                <a:gridCol w="707092"/>
                <a:gridCol w="707092"/>
                <a:gridCol w="707092"/>
                <a:gridCol w="707092"/>
                <a:gridCol w="707092"/>
              </a:tblGrid>
              <a:tr h="344118">
                <a:tc>
                  <a:txBody>
                    <a:bodyPr/>
                    <a:lstStyle/>
                    <a:p>
                      <a:pPr algn="ctr"/>
                      <a:r>
                        <a:rPr lang="en-GB" sz="1800" dirty="0" smtClean="0">
                          <a:latin typeface="Arial" panose="020B0604020202020204" pitchFamily="34" charset="0"/>
                          <a:cs typeface="Arial" panose="020B0604020202020204" pitchFamily="34" charset="0"/>
                        </a:rPr>
                        <a:t>1</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2</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3</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4</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5</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6</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7</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8</a:t>
                      </a:r>
                      <a:endParaRPr lang="en-GB" sz="1800" dirty="0">
                        <a:latin typeface="Arial" panose="020B0604020202020204" pitchFamily="34" charset="0"/>
                        <a:cs typeface="Arial" panose="020B0604020202020204" pitchFamily="34" charset="0"/>
                      </a:endParaRPr>
                    </a:p>
                  </a:txBody>
                  <a:tcPr marL="84851" marR="84851" marT="42426" marB="42426"/>
                </a:tc>
              </a:tr>
              <a:tr h="344118">
                <a:tc>
                  <a:txBody>
                    <a:bodyPr/>
                    <a:lstStyle/>
                    <a:p>
                      <a:pPr algn="ctr"/>
                      <a:r>
                        <a:rPr lang="en-GB" sz="1800" dirty="0" smtClean="0">
                          <a:latin typeface="Arial" panose="020B0604020202020204" pitchFamily="34" charset="0"/>
                          <a:cs typeface="Arial" panose="020B0604020202020204" pitchFamily="34" charset="0"/>
                        </a:rPr>
                        <a:t>2</a:t>
                      </a:r>
                      <a:endParaRPr lang="en-GB" sz="1800" dirty="0">
                        <a:latin typeface="Arial" panose="020B0604020202020204" pitchFamily="34" charset="0"/>
                        <a:cs typeface="Arial" panose="020B0604020202020204" pitchFamily="34" charset="0"/>
                      </a:endParaRPr>
                    </a:p>
                  </a:txBody>
                  <a:tcPr marL="84851" marR="84851" marT="42426" marB="42426">
                    <a:solidFill>
                      <a:schemeClr val="bg1">
                        <a:lumMod val="85000"/>
                      </a:schemeClr>
                    </a:solidFill>
                  </a:tcPr>
                </a:tc>
                <a:tc>
                  <a:txBody>
                    <a:bodyPr/>
                    <a:lstStyle/>
                    <a:p>
                      <a:pPr algn="ctr"/>
                      <a:r>
                        <a:rPr lang="en-GB" sz="1800" dirty="0" smtClean="0">
                          <a:latin typeface="Arial" panose="020B0604020202020204" pitchFamily="34" charset="0"/>
                          <a:cs typeface="Arial" panose="020B0604020202020204" pitchFamily="34" charset="0"/>
                        </a:rPr>
                        <a:t>6</a:t>
                      </a:r>
                      <a:endParaRPr lang="en-GB" sz="1800" dirty="0">
                        <a:latin typeface="Arial" panose="020B0604020202020204" pitchFamily="34" charset="0"/>
                        <a:cs typeface="Arial" panose="020B0604020202020204" pitchFamily="34" charset="0"/>
                      </a:endParaRPr>
                    </a:p>
                  </a:txBody>
                  <a:tcPr marL="84851" marR="84851" marT="42426" marB="42426">
                    <a:solidFill>
                      <a:srgbClr val="FFFF00"/>
                    </a:solidFill>
                  </a:tcPr>
                </a:tc>
                <a:tc>
                  <a:txBody>
                    <a:bodyPr/>
                    <a:lstStyle/>
                    <a:p>
                      <a:pPr algn="ctr"/>
                      <a:r>
                        <a:rPr lang="en-GB" sz="1800" dirty="0" smtClean="0">
                          <a:latin typeface="Arial" panose="020B0604020202020204" pitchFamily="34" charset="0"/>
                          <a:cs typeface="Arial" panose="020B0604020202020204" pitchFamily="34" charset="0"/>
                        </a:rPr>
                        <a:t>13</a:t>
                      </a:r>
                      <a:endParaRPr lang="en-GB" sz="1800" dirty="0">
                        <a:latin typeface="Arial" panose="020B0604020202020204" pitchFamily="34" charset="0"/>
                        <a:cs typeface="Arial" panose="020B0604020202020204" pitchFamily="34" charset="0"/>
                      </a:endParaRPr>
                    </a:p>
                  </a:txBody>
                  <a:tcPr marL="84851" marR="84851" marT="42426" marB="42426">
                    <a:solidFill>
                      <a:srgbClr val="FFFF00"/>
                    </a:solidFill>
                  </a:tcPr>
                </a:tc>
                <a:tc>
                  <a:txBody>
                    <a:bodyPr/>
                    <a:lstStyle/>
                    <a:p>
                      <a:pPr algn="ctr"/>
                      <a:r>
                        <a:rPr lang="en-GB" sz="1800" dirty="0" smtClean="0">
                          <a:latin typeface="Arial" panose="020B0604020202020204" pitchFamily="34" charset="0"/>
                          <a:cs typeface="Arial" panose="020B0604020202020204" pitchFamily="34" charset="0"/>
                        </a:rPr>
                        <a:t>8</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9</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10</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12</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4</a:t>
                      </a:r>
                      <a:endParaRPr lang="en-GB" sz="1800" dirty="0">
                        <a:latin typeface="Arial" panose="020B0604020202020204" pitchFamily="34" charset="0"/>
                        <a:cs typeface="Arial" panose="020B0604020202020204" pitchFamily="34" charset="0"/>
                      </a:endParaRPr>
                    </a:p>
                  </a:txBody>
                  <a:tcPr marL="84851" marR="84851" marT="42426" marB="42426"/>
                </a:tc>
              </a:tr>
            </a:tbl>
          </a:graphicData>
        </a:graphic>
      </p:graphicFrame>
      <p:sp>
        <p:nvSpPr>
          <p:cNvPr id="3" name="Rectangle 2"/>
          <p:cNvSpPr/>
          <p:nvPr/>
        </p:nvSpPr>
        <p:spPr>
          <a:xfrm>
            <a:off x="76360" y="3463703"/>
            <a:ext cx="3349992" cy="369332"/>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rPr>
              <a:t>2) Is </a:t>
            </a:r>
            <a:r>
              <a:rPr lang="en-GB" dirty="0">
                <a:latin typeface="Arial" panose="020B0604020202020204" pitchFamily="34" charset="0"/>
                <a:cs typeface="Arial" panose="020B0604020202020204" pitchFamily="34" charset="0"/>
              </a:rPr>
              <a:t>element 1 &gt; element 2? </a:t>
            </a:r>
          </a:p>
        </p:txBody>
      </p:sp>
      <p:sp>
        <p:nvSpPr>
          <p:cNvPr id="11" name="Rectangle 10"/>
          <p:cNvSpPr/>
          <p:nvPr/>
        </p:nvSpPr>
        <p:spPr>
          <a:xfrm>
            <a:off x="76360" y="5214442"/>
            <a:ext cx="3199496" cy="369332"/>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rPr>
              <a:t>5) Is </a:t>
            </a:r>
            <a:r>
              <a:rPr lang="en-GB" dirty="0">
                <a:latin typeface="Arial" panose="020B0604020202020204" pitchFamily="34" charset="0"/>
                <a:cs typeface="Arial" panose="020B0604020202020204" pitchFamily="34" charset="0"/>
              </a:rPr>
              <a:t>element 2 &gt; element </a:t>
            </a:r>
            <a:r>
              <a:rPr lang="en-GB" dirty="0" smtClean="0">
                <a:latin typeface="Arial" panose="020B0604020202020204" pitchFamily="34" charset="0"/>
                <a:cs typeface="Arial" panose="020B0604020202020204" pitchFamily="34" charset="0"/>
              </a:rPr>
              <a:t>3?</a:t>
            </a:r>
          </a:p>
        </p:txBody>
      </p:sp>
      <p:sp>
        <p:nvSpPr>
          <p:cNvPr id="12" name="Rectangle 11"/>
          <p:cNvSpPr/>
          <p:nvPr/>
        </p:nvSpPr>
        <p:spPr>
          <a:xfrm>
            <a:off x="76360" y="3779748"/>
            <a:ext cx="2546008" cy="369332"/>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rPr>
              <a:t>3) </a:t>
            </a:r>
            <a:r>
              <a:rPr lang="en-GB" b="1" dirty="0" smtClean="0">
                <a:latin typeface="Arial" panose="020B0604020202020204" pitchFamily="34" charset="0"/>
                <a:cs typeface="Arial" panose="020B0604020202020204" pitchFamily="34" charset="0"/>
              </a:rPr>
              <a:t>Yes</a:t>
            </a:r>
            <a:r>
              <a:rPr lang="en-GB" b="1" dirty="0">
                <a:latin typeface="Arial" panose="020B0604020202020204" pitchFamily="34" charset="0"/>
                <a:cs typeface="Arial" panose="020B0604020202020204" pitchFamily="34" charset="0"/>
              </a:rPr>
              <a:t>:</a:t>
            </a:r>
            <a:r>
              <a:rPr lang="en-GB" dirty="0" smtClean="0">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so swap them</a:t>
            </a:r>
          </a:p>
        </p:txBody>
      </p:sp>
      <p:sp>
        <p:nvSpPr>
          <p:cNvPr id="13" name="Rectangle 12"/>
          <p:cNvSpPr/>
          <p:nvPr/>
        </p:nvSpPr>
        <p:spPr>
          <a:xfrm>
            <a:off x="76360" y="5507940"/>
            <a:ext cx="2532495" cy="369332"/>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rPr>
              <a:t>6) </a:t>
            </a:r>
            <a:r>
              <a:rPr lang="en-GB" b="1" dirty="0" smtClean="0">
                <a:latin typeface="Arial" panose="020B0604020202020204" pitchFamily="34" charset="0"/>
                <a:cs typeface="Arial" panose="020B0604020202020204" pitchFamily="34" charset="0"/>
              </a:rPr>
              <a:t>Yes</a:t>
            </a:r>
            <a:r>
              <a:rPr lang="en-GB" dirty="0">
                <a:latin typeface="Arial" panose="020B0604020202020204" pitchFamily="34" charset="0"/>
                <a:cs typeface="Arial" panose="020B0604020202020204" pitchFamily="34" charset="0"/>
              </a:rPr>
              <a:t>:</a:t>
            </a:r>
            <a:r>
              <a:rPr lang="en-GB" dirty="0" smtClean="0">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so swap them</a:t>
            </a:r>
          </a:p>
        </p:txBody>
      </p:sp>
      <p:graphicFrame>
        <p:nvGraphicFramePr>
          <p:cNvPr id="14" name="Table 13"/>
          <p:cNvGraphicFramePr>
            <a:graphicFrameLocks noGrp="1"/>
          </p:cNvGraphicFramePr>
          <p:nvPr>
            <p:extLst>
              <p:ext uri="{D42A27DB-BD31-4B8C-83A1-F6EECF244321}">
                <p14:modId xmlns:p14="http://schemas.microsoft.com/office/powerpoint/2010/main" val="2225805864"/>
              </p:ext>
            </p:extLst>
          </p:nvPr>
        </p:nvGraphicFramePr>
        <p:xfrm>
          <a:off x="3279911" y="4300556"/>
          <a:ext cx="5656736" cy="718344"/>
        </p:xfrm>
        <a:graphic>
          <a:graphicData uri="http://schemas.openxmlformats.org/drawingml/2006/table">
            <a:tbl>
              <a:tblPr firstRow="1" bandRow="1">
                <a:tableStyleId>{073A0DAA-6AF3-43AB-8588-CEC1D06C72B9}</a:tableStyleId>
              </a:tblPr>
              <a:tblGrid>
                <a:gridCol w="707092"/>
                <a:gridCol w="707092"/>
                <a:gridCol w="707092"/>
                <a:gridCol w="707092"/>
                <a:gridCol w="707092"/>
                <a:gridCol w="707092"/>
                <a:gridCol w="707092"/>
                <a:gridCol w="707092"/>
              </a:tblGrid>
              <a:tr h="344118">
                <a:tc>
                  <a:txBody>
                    <a:bodyPr/>
                    <a:lstStyle/>
                    <a:p>
                      <a:pPr algn="ctr"/>
                      <a:r>
                        <a:rPr lang="en-GB" sz="1800" dirty="0" smtClean="0">
                          <a:latin typeface="Arial" panose="020B0604020202020204" pitchFamily="34" charset="0"/>
                          <a:cs typeface="Arial" panose="020B0604020202020204" pitchFamily="34" charset="0"/>
                        </a:rPr>
                        <a:t>1</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2</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3</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4</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5</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6</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7</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8</a:t>
                      </a:r>
                      <a:endParaRPr lang="en-GB" sz="1800" dirty="0">
                        <a:latin typeface="Arial" panose="020B0604020202020204" pitchFamily="34" charset="0"/>
                        <a:cs typeface="Arial" panose="020B0604020202020204" pitchFamily="34" charset="0"/>
                      </a:endParaRPr>
                    </a:p>
                  </a:txBody>
                  <a:tcPr marL="84851" marR="84851" marT="42426" marB="42426"/>
                </a:tc>
              </a:tr>
              <a:tr h="344118">
                <a:tc>
                  <a:txBody>
                    <a:bodyPr/>
                    <a:lstStyle/>
                    <a:p>
                      <a:pPr algn="ctr"/>
                      <a:r>
                        <a:rPr lang="en-GB" sz="1800" dirty="0" smtClean="0">
                          <a:latin typeface="Arial" panose="020B0604020202020204" pitchFamily="34" charset="0"/>
                          <a:cs typeface="Arial" panose="020B0604020202020204" pitchFamily="34" charset="0"/>
                        </a:rPr>
                        <a:t>2</a:t>
                      </a:r>
                      <a:endParaRPr lang="en-GB" sz="1800" dirty="0">
                        <a:latin typeface="Arial" panose="020B0604020202020204" pitchFamily="34" charset="0"/>
                        <a:cs typeface="Arial" panose="020B0604020202020204" pitchFamily="34" charset="0"/>
                      </a:endParaRPr>
                    </a:p>
                  </a:txBody>
                  <a:tcPr marL="84851" marR="84851" marT="42426" marB="42426">
                    <a:solidFill>
                      <a:schemeClr val="bg1">
                        <a:lumMod val="85000"/>
                      </a:schemeClr>
                    </a:solidFill>
                  </a:tcPr>
                </a:tc>
                <a:tc>
                  <a:txBody>
                    <a:bodyPr/>
                    <a:lstStyle/>
                    <a:p>
                      <a:pPr algn="ctr"/>
                      <a:r>
                        <a:rPr lang="en-GB" sz="1800" dirty="0" smtClean="0">
                          <a:latin typeface="Arial" panose="020B0604020202020204" pitchFamily="34" charset="0"/>
                          <a:cs typeface="Arial" panose="020B0604020202020204" pitchFamily="34" charset="0"/>
                        </a:rPr>
                        <a:t>13</a:t>
                      </a:r>
                      <a:endParaRPr lang="en-GB" sz="1800" dirty="0">
                        <a:latin typeface="Arial" panose="020B0604020202020204" pitchFamily="34" charset="0"/>
                        <a:cs typeface="Arial" panose="020B0604020202020204" pitchFamily="34" charset="0"/>
                      </a:endParaRPr>
                    </a:p>
                  </a:txBody>
                  <a:tcPr marL="84851" marR="84851" marT="42426" marB="42426">
                    <a:solidFill>
                      <a:schemeClr val="accent2"/>
                    </a:solidFill>
                  </a:tcPr>
                </a:tc>
                <a:tc>
                  <a:txBody>
                    <a:bodyPr/>
                    <a:lstStyle/>
                    <a:p>
                      <a:pPr algn="ctr"/>
                      <a:r>
                        <a:rPr lang="en-GB" sz="1800" dirty="0" smtClean="0">
                          <a:latin typeface="Arial" panose="020B0604020202020204" pitchFamily="34" charset="0"/>
                          <a:cs typeface="Arial" panose="020B0604020202020204" pitchFamily="34" charset="0"/>
                        </a:rPr>
                        <a:t>6</a:t>
                      </a:r>
                      <a:endParaRPr lang="en-GB" sz="1800" dirty="0">
                        <a:latin typeface="Arial" panose="020B0604020202020204" pitchFamily="34" charset="0"/>
                        <a:cs typeface="Arial" panose="020B0604020202020204" pitchFamily="34" charset="0"/>
                      </a:endParaRPr>
                    </a:p>
                  </a:txBody>
                  <a:tcPr marL="84851" marR="84851" marT="42426" marB="42426">
                    <a:solidFill>
                      <a:schemeClr val="accent2"/>
                    </a:solidFill>
                  </a:tcPr>
                </a:tc>
                <a:tc>
                  <a:txBody>
                    <a:bodyPr/>
                    <a:lstStyle/>
                    <a:p>
                      <a:pPr algn="ctr"/>
                      <a:r>
                        <a:rPr lang="en-GB" sz="1800" dirty="0" smtClean="0">
                          <a:latin typeface="Arial" panose="020B0604020202020204" pitchFamily="34" charset="0"/>
                          <a:cs typeface="Arial" panose="020B0604020202020204" pitchFamily="34" charset="0"/>
                        </a:rPr>
                        <a:t>8</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9</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10</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12</a:t>
                      </a:r>
                      <a:endParaRPr lang="en-GB" sz="1800" dirty="0">
                        <a:latin typeface="Arial" panose="020B0604020202020204" pitchFamily="34" charset="0"/>
                        <a:cs typeface="Arial" panose="020B0604020202020204" pitchFamily="34" charset="0"/>
                      </a:endParaRPr>
                    </a:p>
                  </a:txBody>
                  <a:tcPr marL="84851" marR="84851" marT="42426" marB="42426"/>
                </a:tc>
                <a:tc>
                  <a:txBody>
                    <a:bodyPr/>
                    <a:lstStyle/>
                    <a:p>
                      <a:pPr algn="ctr"/>
                      <a:r>
                        <a:rPr lang="en-GB" sz="1800" dirty="0" smtClean="0">
                          <a:latin typeface="Arial" panose="020B0604020202020204" pitchFamily="34" charset="0"/>
                          <a:cs typeface="Arial" panose="020B0604020202020204" pitchFamily="34" charset="0"/>
                        </a:rPr>
                        <a:t>4</a:t>
                      </a:r>
                      <a:endParaRPr lang="en-GB" sz="1800" dirty="0">
                        <a:latin typeface="Arial" panose="020B0604020202020204" pitchFamily="34" charset="0"/>
                        <a:cs typeface="Arial" panose="020B0604020202020204" pitchFamily="34" charset="0"/>
                      </a:endParaRPr>
                    </a:p>
                  </a:txBody>
                  <a:tcPr marL="84851" marR="84851" marT="42426" marB="42426"/>
                </a:tc>
              </a:tr>
            </a:tbl>
          </a:graphicData>
        </a:graphic>
      </p:graphicFrame>
      <p:sp>
        <p:nvSpPr>
          <p:cNvPr id="15" name="Title 1"/>
          <p:cNvSpPr>
            <a:spLocks noGrp="1"/>
          </p:cNvSpPr>
          <p:nvPr>
            <p:ph type="title"/>
          </p:nvPr>
        </p:nvSpPr>
        <p:spPr/>
        <p:txBody>
          <a:bodyPr/>
          <a:lstStyle/>
          <a:p>
            <a:r>
              <a:rPr lang="en-GB" dirty="0" smtClean="0"/>
              <a:t>Bubble Sort - Example</a:t>
            </a:r>
            <a:endParaRPr lang="en-GB" dirty="0"/>
          </a:p>
        </p:txBody>
      </p:sp>
    </p:spTree>
    <p:extLst>
      <p:ext uri="{BB962C8B-B14F-4D97-AF65-F5344CB8AC3E}">
        <p14:creationId xmlns:p14="http://schemas.microsoft.com/office/powerpoint/2010/main" val="4134416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3" grpId="0"/>
      <p:bldP spid="11" grpId="0"/>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703479062"/>
              </p:ext>
            </p:extLst>
          </p:nvPr>
        </p:nvGraphicFramePr>
        <p:xfrm>
          <a:off x="3276000" y="1772816"/>
          <a:ext cx="5655600" cy="725656"/>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0000">
                <a:tc>
                  <a:txBody>
                    <a:bodyPr/>
                    <a:lstStyle/>
                    <a:p>
                      <a:pPr algn="ctr"/>
                      <a:r>
                        <a:rPr lang="en-GB" sz="1800" dirty="0" smtClean="0">
                          <a:latin typeface="Arial" panose="020B0604020202020204" pitchFamily="34" charset="0"/>
                          <a:cs typeface="Arial" panose="020B0604020202020204" pitchFamily="34" charset="0"/>
                        </a:rPr>
                        <a:t>1</a:t>
                      </a:r>
                      <a:endParaRPr lang="en-GB" sz="1800" dirty="0">
                        <a:latin typeface="Arial" panose="020B0604020202020204" pitchFamily="34" charset="0"/>
                        <a:cs typeface="Arial" panose="020B0604020202020204" pitchFamily="34" charset="0"/>
                      </a:endParaRPr>
                    </a:p>
                  </a:txBody>
                  <a:tcPr marL="88509" marR="88509" marT="44254" marB="44254"/>
                </a:tc>
                <a:tc>
                  <a:txBody>
                    <a:bodyPr/>
                    <a:lstStyle/>
                    <a:p>
                      <a:pPr algn="ctr"/>
                      <a:r>
                        <a:rPr lang="en-GB" sz="1800" dirty="0" smtClean="0">
                          <a:latin typeface="Arial" panose="020B0604020202020204" pitchFamily="34" charset="0"/>
                          <a:cs typeface="Arial" panose="020B0604020202020204" pitchFamily="34" charset="0"/>
                        </a:rPr>
                        <a:t>2</a:t>
                      </a:r>
                      <a:endParaRPr lang="en-GB" sz="1800" dirty="0">
                        <a:latin typeface="Arial" panose="020B0604020202020204" pitchFamily="34" charset="0"/>
                        <a:cs typeface="Arial" panose="020B0604020202020204" pitchFamily="34" charset="0"/>
                      </a:endParaRPr>
                    </a:p>
                  </a:txBody>
                  <a:tcPr marL="88509" marR="88509" marT="44254" marB="44254"/>
                </a:tc>
                <a:tc>
                  <a:txBody>
                    <a:bodyPr/>
                    <a:lstStyle/>
                    <a:p>
                      <a:pPr algn="ctr"/>
                      <a:r>
                        <a:rPr lang="en-GB" sz="1800" dirty="0" smtClean="0">
                          <a:latin typeface="Arial" panose="020B0604020202020204" pitchFamily="34" charset="0"/>
                          <a:cs typeface="Arial" panose="020B0604020202020204" pitchFamily="34" charset="0"/>
                        </a:rPr>
                        <a:t>3</a:t>
                      </a:r>
                      <a:endParaRPr lang="en-GB" sz="1800" dirty="0">
                        <a:latin typeface="Arial" panose="020B0604020202020204" pitchFamily="34" charset="0"/>
                        <a:cs typeface="Arial" panose="020B0604020202020204" pitchFamily="34" charset="0"/>
                      </a:endParaRPr>
                    </a:p>
                  </a:txBody>
                  <a:tcPr marL="88509" marR="88509" marT="44254" marB="44254"/>
                </a:tc>
                <a:tc>
                  <a:txBody>
                    <a:bodyPr/>
                    <a:lstStyle/>
                    <a:p>
                      <a:pPr algn="ctr"/>
                      <a:r>
                        <a:rPr lang="en-GB" sz="1800" dirty="0" smtClean="0">
                          <a:latin typeface="Arial" panose="020B0604020202020204" pitchFamily="34" charset="0"/>
                          <a:cs typeface="Arial" panose="020B0604020202020204" pitchFamily="34" charset="0"/>
                        </a:rPr>
                        <a:t>4</a:t>
                      </a:r>
                      <a:endParaRPr lang="en-GB" sz="1800" dirty="0">
                        <a:latin typeface="Arial" panose="020B0604020202020204" pitchFamily="34" charset="0"/>
                        <a:cs typeface="Arial" panose="020B0604020202020204" pitchFamily="34" charset="0"/>
                      </a:endParaRPr>
                    </a:p>
                  </a:txBody>
                  <a:tcPr marL="88509" marR="88509" marT="44254" marB="44254"/>
                </a:tc>
                <a:tc>
                  <a:txBody>
                    <a:bodyPr/>
                    <a:lstStyle/>
                    <a:p>
                      <a:pPr algn="ctr"/>
                      <a:r>
                        <a:rPr lang="en-GB" sz="1800" dirty="0" smtClean="0">
                          <a:latin typeface="Arial" panose="020B0604020202020204" pitchFamily="34" charset="0"/>
                          <a:cs typeface="Arial" panose="020B0604020202020204" pitchFamily="34" charset="0"/>
                        </a:rPr>
                        <a:t>5</a:t>
                      </a:r>
                      <a:endParaRPr lang="en-GB" sz="1800" dirty="0">
                        <a:latin typeface="Arial" panose="020B0604020202020204" pitchFamily="34" charset="0"/>
                        <a:cs typeface="Arial" panose="020B0604020202020204" pitchFamily="34" charset="0"/>
                      </a:endParaRPr>
                    </a:p>
                  </a:txBody>
                  <a:tcPr marL="88509" marR="88509" marT="44254" marB="44254"/>
                </a:tc>
                <a:tc>
                  <a:txBody>
                    <a:bodyPr/>
                    <a:lstStyle/>
                    <a:p>
                      <a:pPr algn="ctr"/>
                      <a:r>
                        <a:rPr lang="en-GB" sz="1800" dirty="0" smtClean="0">
                          <a:latin typeface="Arial" panose="020B0604020202020204" pitchFamily="34" charset="0"/>
                          <a:cs typeface="Arial" panose="020B0604020202020204" pitchFamily="34" charset="0"/>
                        </a:rPr>
                        <a:t>6</a:t>
                      </a:r>
                      <a:endParaRPr lang="en-GB" sz="1800" dirty="0">
                        <a:latin typeface="Arial" panose="020B0604020202020204" pitchFamily="34" charset="0"/>
                        <a:cs typeface="Arial" panose="020B0604020202020204" pitchFamily="34" charset="0"/>
                      </a:endParaRPr>
                    </a:p>
                  </a:txBody>
                  <a:tcPr marL="88509" marR="88509" marT="44254" marB="44254"/>
                </a:tc>
                <a:tc>
                  <a:txBody>
                    <a:bodyPr/>
                    <a:lstStyle/>
                    <a:p>
                      <a:pPr algn="ctr"/>
                      <a:r>
                        <a:rPr lang="en-GB" sz="1800" dirty="0" smtClean="0">
                          <a:latin typeface="Arial" panose="020B0604020202020204" pitchFamily="34" charset="0"/>
                          <a:cs typeface="Arial" panose="020B0604020202020204" pitchFamily="34" charset="0"/>
                        </a:rPr>
                        <a:t>7</a:t>
                      </a:r>
                      <a:endParaRPr lang="en-GB" sz="1800" dirty="0">
                        <a:latin typeface="Arial" panose="020B0604020202020204" pitchFamily="34" charset="0"/>
                        <a:cs typeface="Arial" panose="020B0604020202020204" pitchFamily="34" charset="0"/>
                      </a:endParaRPr>
                    </a:p>
                  </a:txBody>
                  <a:tcPr marL="88509" marR="88509" marT="44254" marB="44254"/>
                </a:tc>
                <a:tc>
                  <a:txBody>
                    <a:bodyPr/>
                    <a:lstStyle/>
                    <a:p>
                      <a:pPr algn="ctr"/>
                      <a:r>
                        <a:rPr lang="en-GB" sz="1800" dirty="0" smtClean="0">
                          <a:latin typeface="Arial" panose="020B0604020202020204" pitchFamily="34" charset="0"/>
                          <a:cs typeface="Arial" panose="020B0604020202020204" pitchFamily="34" charset="0"/>
                        </a:rPr>
                        <a:t>8</a:t>
                      </a:r>
                      <a:endParaRPr lang="en-GB" sz="1800" dirty="0">
                        <a:latin typeface="Arial" panose="020B0604020202020204" pitchFamily="34" charset="0"/>
                        <a:cs typeface="Arial" panose="020B0604020202020204" pitchFamily="34" charset="0"/>
                      </a:endParaRPr>
                    </a:p>
                  </a:txBody>
                  <a:tcPr marL="88509" marR="88509" marT="44254" marB="44254"/>
                </a:tc>
              </a:tr>
              <a:tr h="360000">
                <a:tc>
                  <a:txBody>
                    <a:bodyPr/>
                    <a:lstStyle/>
                    <a:p>
                      <a:pPr algn="ctr"/>
                      <a:r>
                        <a:rPr lang="en-GB" sz="1800" dirty="0" smtClean="0">
                          <a:latin typeface="Arial" panose="020B0604020202020204" pitchFamily="34" charset="0"/>
                          <a:cs typeface="Arial" panose="020B0604020202020204" pitchFamily="34" charset="0"/>
                        </a:rPr>
                        <a:t>2</a:t>
                      </a:r>
                      <a:endParaRPr lang="en-GB" sz="1800" dirty="0">
                        <a:latin typeface="Arial" panose="020B0604020202020204" pitchFamily="34" charset="0"/>
                        <a:cs typeface="Arial" panose="020B0604020202020204" pitchFamily="34" charset="0"/>
                      </a:endParaRPr>
                    </a:p>
                  </a:txBody>
                  <a:tcPr marL="88509" marR="88509" marT="44254" marB="44254">
                    <a:solidFill>
                      <a:schemeClr val="bg1">
                        <a:lumMod val="85000"/>
                      </a:schemeClr>
                    </a:solidFill>
                  </a:tcPr>
                </a:tc>
                <a:tc>
                  <a:txBody>
                    <a:bodyPr/>
                    <a:lstStyle/>
                    <a:p>
                      <a:pPr algn="ctr"/>
                      <a:r>
                        <a:rPr lang="en-GB" sz="1800" dirty="0" smtClean="0">
                          <a:latin typeface="Arial" panose="020B0604020202020204" pitchFamily="34" charset="0"/>
                          <a:cs typeface="Arial" panose="020B0604020202020204" pitchFamily="34" charset="0"/>
                        </a:rPr>
                        <a:t>6</a:t>
                      </a:r>
                      <a:endParaRPr lang="en-GB" sz="1800" dirty="0">
                        <a:latin typeface="Arial" panose="020B0604020202020204" pitchFamily="34" charset="0"/>
                        <a:cs typeface="Arial" panose="020B0604020202020204" pitchFamily="34" charset="0"/>
                      </a:endParaRPr>
                    </a:p>
                  </a:txBody>
                  <a:tcPr marL="88509" marR="88509" marT="44254" marB="44254">
                    <a:solidFill>
                      <a:schemeClr val="bg1">
                        <a:lumMod val="85000"/>
                      </a:schemeClr>
                    </a:solidFill>
                  </a:tcPr>
                </a:tc>
                <a:tc>
                  <a:txBody>
                    <a:bodyPr/>
                    <a:lstStyle/>
                    <a:p>
                      <a:pPr algn="ctr"/>
                      <a:r>
                        <a:rPr lang="en-GB" sz="1800" dirty="0" smtClean="0">
                          <a:latin typeface="Arial" panose="020B0604020202020204" pitchFamily="34" charset="0"/>
                          <a:cs typeface="Arial" panose="020B0604020202020204" pitchFamily="34" charset="0"/>
                        </a:rPr>
                        <a:t>13</a:t>
                      </a:r>
                      <a:endParaRPr lang="en-GB" sz="1800" dirty="0">
                        <a:latin typeface="Arial" panose="020B0604020202020204" pitchFamily="34" charset="0"/>
                        <a:cs typeface="Arial" panose="020B0604020202020204" pitchFamily="34" charset="0"/>
                      </a:endParaRPr>
                    </a:p>
                  </a:txBody>
                  <a:tcPr marL="88509" marR="88509" marT="44254" marB="44254">
                    <a:solidFill>
                      <a:schemeClr val="accent2"/>
                    </a:solidFill>
                  </a:tcPr>
                </a:tc>
                <a:tc>
                  <a:txBody>
                    <a:bodyPr/>
                    <a:lstStyle/>
                    <a:p>
                      <a:pPr algn="ctr"/>
                      <a:r>
                        <a:rPr lang="en-GB" sz="1800" dirty="0" smtClean="0">
                          <a:latin typeface="Arial" panose="020B0604020202020204" pitchFamily="34" charset="0"/>
                          <a:cs typeface="Arial" panose="020B0604020202020204" pitchFamily="34" charset="0"/>
                        </a:rPr>
                        <a:t>8</a:t>
                      </a:r>
                      <a:endParaRPr lang="en-GB" sz="1800" dirty="0">
                        <a:latin typeface="Arial" panose="020B0604020202020204" pitchFamily="34" charset="0"/>
                        <a:cs typeface="Arial" panose="020B0604020202020204" pitchFamily="34" charset="0"/>
                      </a:endParaRPr>
                    </a:p>
                  </a:txBody>
                  <a:tcPr marL="88509" marR="88509" marT="44254" marB="44254">
                    <a:solidFill>
                      <a:schemeClr val="accent2"/>
                    </a:solidFill>
                  </a:tcPr>
                </a:tc>
                <a:tc>
                  <a:txBody>
                    <a:bodyPr/>
                    <a:lstStyle/>
                    <a:p>
                      <a:pPr algn="ctr"/>
                      <a:r>
                        <a:rPr lang="en-GB" sz="1800" dirty="0" smtClean="0">
                          <a:latin typeface="Arial" panose="020B0604020202020204" pitchFamily="34" charset="0"/>
                          <a:cs typeface="Arial" panose="020B0604020202020204" pitchFamily="34" charset="0"/>
                        </a:rPr>
                        <a:t>9</a:t>
                      </a:r>
                      <a:endParaRPr lang="en-GB" sz="1800" dirty="0">
                        <a:latin typeface="Arial" panose="020B0604020202020204" pitchFamily="34" charset="0"/>
                        <a:cs typeface="Arial" panose="020B0604020202020204" pitchFamily="34" charset="0"/>
                      </a:endParaRPr>
                    </a:p>
                  </a:txBody>
                  <a:tcPr marL="88509" marR="88509" marT="44254" marB="44254"/>
                </a:tc>
                <a:tc>
                  <a:txBody>
                    <a:bodyPr/>
                    <a:lstStyle/>
                    <a:p>
                      <a:pPr algn="ctr"/>
                      <a:r>
                        <a:rPr lang="en-GB" sz="1800" dirty="0" smtClean="0">
                          <a:latin typeface="Arial" panose="020B0604020202020204" pitchFamily="34" charset="0"/>
                          <a:cs typeface="Arial" panose="020B0604020202020204" pitchFamily="34" charset="0"/>
                        </a:rPr>
                        <a:t>10</a:t>
                      </a:r>
                      <a:endParaRPr lang="en-GB" sz="1800" dirty="0">
                        <a:latin typeface="Arial" panose="020B0604020202020204" pitchFamily="34" charset="0"/>
                        <a:cs typeface="Arial" panose="020B0604020202020204" pitchFamily="34" charset="0"/>
                      </a:endParaRPr>
                    </a:p>
                  </a:txBody>
                  <a:tcPr marL="88509" marR="88509" marT="44254" marB="44254"/>
                </a:tc>
                <a:tc>
                  <a:txBody>
                    <a:bodyPr/>
                    <a:lstStyle/>
                    <a:p>
                      <a:pPr algn="ctr"/>
                      <a:r>
                        <a:rPr lang="en-GB" sz="1800" dirty="0" smtClean="0">
                          <a:latin typeface="Arial" panose="020B0604020202020204" pitchFamily="34" charset="0"/>
                          <a:cs typeface="Arial" panose="020B0604020202020204" pitchFamily="34" charset="0"/>
                        </a:rPr>
                        <a:t>12</a:t>
                      </a:r>
                      <a:endParaRPr lang="en-GB" sz="1800" dirty="0">
                        <a:latin typeface="Arial" panose="020B0604020202020204" pitchFamily="34" charset="0"/>
                        <a:cs typeface="Arial" panose="020B0604020202020204" pitchFamily="34" charset="0"/>
                      </a:endParaRPr>
                    </a:p>
                  </a:txBody>
                  <a:tcPr marL="88509" marR="88509" marT="44254" marB="44254"/>
                </a:tc>
                <a:tc>
                  <a:txBody>
                    <a:bodyPr/>
                    <a:lstStyle/>
                    <a:p>
                      <a:pPr algn="ctr"/>
                      <a:r>
                        <a:rPr lang="en-GB" sz="1800" dirty="0" smtClean="0">
                          <a:latin typeface="Arial" panose="020B0604020202020204" pitchFamily="34" charset="0"/>
                          <a:cs typeface="Arial" panose="020B0604020202020204" pitchFamily="34" charset="0"/>
                        </a:rPr>
                        <a:t>4</a:t>
                      </a:r>
                      <a:endParaRPr lang="en-GB" sz="1800" dirty="0">
                        <a:latin typeface="Arial" panose="020B0604020202020204" pitchFamily="34" charset="0"/>
                        <a:cs typeface="Arial" panose="020B0604020202020204" pitchFamily="34" charset="0"/>
                      </a:endParaRPr>
                    </a:p>
                  </a:txBody>
                  <a:tcPr marL="88509" marR="88509" marT="44254" marB="44254"/>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730412583"/>
              </p:ext>
            </p:extLst>
          </p:nvPr>
        </p:nvGraphicFramePr>
        <p:xfrm>
          <a:off x="3276000" y="2880709"/>
          <a:ext cx="5655600" cy="72000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0000">
                <a:tc>
                  <a:txBody>
                    <a:bodyPr/>
                    <a:lstStyle/>
                    <a:p>
                      <a:pPr algn="ctr"/>
                      <a:r>
                        <a:rPr lang="en-GB" sz="1700" dirty="0" smtClean="0">
                          <a:latin typeface="Arial" panose="020B0604020202020204" pitchFamily="34" charset="0"/>
                          <a:cs typeface="Arial" panose="020B0604020202020204" pitchFamily="34" charset="0"/>
                        </a:rPr>
                        <a:t>1</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2</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3</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4</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5</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6</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7</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8</a:t>
                      </a:r>
                      <a:endParaRPr lang="en-GB" sz="1700" dirty="0">
                        <a:latin typeface="Arial" panose="020B0604020202020204" pitchFamily="34" charset="0"/>
                        <a:cs typeface="Arial" panose="020B0604020202020204" pitchFamily="34" charset="0"/>
                      </a:endParaRPr>
                    </a:p>
                  </a:txBody>
                  <a:tcPr marL="88767" marR="88767" marT="44384" marB="44384"/>
                </a:tc>
              </a:tr>
              <a:tr h="360000">
                <a:tc>
                  <a:txBody>
                    <a:bodyPr/>
                    <a:lstStyle/>
                    <a:p>
                      <a:pPr algn="ctr"/>
                      <a:r>
                        <a:rPr lang="en-GB" sz="1700" dirty="0" smtClean="0">
                          <a:latin typeface="Arial" panose="020B0604020202020204" pitchFamily="34" charset="0"/>
                          <a:cs typeface="Arial" panose="020B0604020202020204" pitchFamily="34" charset="0"/>
                        </a:rPr>
                        <a:t>2</a:t>
                      </a:r>
                      <a:endParaRPr lang="en-GB" sz="1700" dirty="0">
                        <a:latin typeface="Arial" panose="020B0604020202020204" pitchFamily="34" charset="0"/>
                        <a:cs typeface="Arial" panose="020B0604020202020204" pitchFamily="34" charset="0"/>
                      </a:endParaRPr>
                    </a:p>
                  </a:txBody>
                  <a:tcPr marL="88767" marR="88767" marT="44384" marB="44384">
                    <a:solidFill>
                      <a:schemeClr val="bg1">
                        <a:lumMod val="85000"/>
                      </a:schemeClr>
                    </a:solidFill>
                  </a:tcPr>
                </a:tc>
                <a:tc>
                  <a:txBody>
                    <a:bodyPr/>
                    <a:lstStyle/>
                    <a:p>
                      <a:pPr algn="ctr"/>
                      <a:r>
                        <a:rPr lang="en-GB" sz="1700" dirty="0" smtClean="0">
                          <a:latin typeface="Arial" panose="020B0604020202020204" pitchFamily="34" charset="0"/>
                          <a:cs typeface="Arial" panose="020B0604020202020204" pitchFamily="34" charset="0"/>
                        </a:rPr>
                        <a:t>6</a:t>
                      </a:r>
                      <a:endParaRPr lang="en-GB" sz="1700" dirty="0">
                        <a:latin typeface="Arial" panose="020B0604020202020204" pitchFamily="34" charset="0"/>
                        <a:cs typeface="Arial" panose="020B0604020202020204" pitchFamily="34" charset="0"/>
                      </a:endParaRPr>
                    </a:p>
                  </a:txBody>
                  <a:tcPr marL="88767" marR="88767" marT="44384" marB="44384">
                    <a:solidFill>
                      <a:schemeClr val="bg1">
                        <a:lumMod val="85000"/>
                      </a:schemeClr>
                    </a:solidFill>
                  </a:tcPr>
                </a:tc>
                <a:tc>
                  <a:txBody>
                    <a:bodyPr/>
                    <a:lstStyle/>
                    <a:p>
                      <a:pPr algn="ctr"/>
                      <a:r>
                        <a:rPr lang="en-GB" sz="1700" dirty="0" smtClean="0">
                          <a:latin typeface="Arial" panose="020B0604020202020204" pitchFamily="34" charset="0"/>
                          <a:cs typeface="Arial" panose="020B0604020202020204" pitchFamily="34" charset="0"/>
                        </a:rPr>
                        <a:t>8</a:t>
                      </a:r>
                      <a:endParaRPr lang="en-GB" sz="1700" dirty="0">
                        <a:latin typeface="Arial" panose="020B0604020202020204" pitchFamily="34" charset="0"/>
                        <a:cs typeface="Arial" panose="020B0604020202020204" pitchFamily="34" charset="0"/>
                      </a:endParaRPr>
                    </a:p>
                  </a:txBody>
                  <a:tcPr marL="88767" marR="88767" marT="44384" marB="44384">
                    <a:solidFill>
                      <a:srgbClr val="FFFF00"/>
                    </a:solidFill>
                  </a:tcPr>
                </a:tc>
                <a:tc>
                  <a:txBody>
                    <a:bodyPr/>
                    <a:lstStyle/>
                    <a:p>
                      <a:pPr algn="ctr"/>
                      <a:r>
                        <a:rPr lang="en-GB" sz="1700" dirty="0" smtClean="0">
                          <a:latin typeface="Arial" panose="020B0604020202020204" pitchFamily="34" charset="0"/>
                          <a:cs typeface="Arial" panose="020B0604020202020204" pitchFamily="34" charset="0"/>
                        </a:rPr>
                        <a:t>13</a:t>
                      </a:r>
                      <a:endParaRPr lang="en-GB" sz="1700" dirty="0">
                        <a:latin typeface="Arial" panose="020B0604020202020204" pitchFamily="34" charset="0"/>
                        <a:cs typeface="Arial" panose="020B0604020202020204" pitchFamily="34" charset="0"/>
                      </a:endParaRPr>
                    </a:p>
                  </a:txBody>
                  <a:tcPr marL="88767" marR="88767" marT="44384" marB="44384">
                    <a:solidFill>
                      <a:srgbClr val="FFFF00"/>
                    </a:solidFill>
                  </a:tcPr>
                </a:tc>
                <a:tc>
                  <a:txBody>
                    <a:bodyPr/>
                    <a:lstStyle/>
                    <a:p>
                      <a:pPr algn="ctr"/>
                      <a:r>
                        <a:rPr lang="en-GB" sz="1700" dirty="0" smtClean="0">
                          <a:latin typeface="Arial" panose="020B0604020202020204" pitchFamily="34" charset="0"/>
                          <a:cs typeface="Arial" panose="020B0604020202020204" pitchFamily="34" charset="0"/>
                        </a:rPr>
                        <a:t>9</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10</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12</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4</a:t>
                      </a:r>
                      <a:endParaRPr lang="en-GB" sz="1700" dirty="0">
                        <a:latin typeface="Arial" panose="020B0604020202020204" pitchFamily="34" charset="0"/>
                        <a:cs typeface="Arial" panose="020B0604020202020204" pitchFamily="34" charset="0"/>
                      </a:endParaRPr>
                    </a:p>
                  </a:txBody>
                  <a:tcPr marL="88767" marR="88767" marT="44384" marB="44384"/>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84162662"/>
              </p:ext>
            </p:extLst>
          </p:nvPr>
        </p:nvGraphicFramePr>
        <p:xfrm>
          <a:off x="3276000" y="3982946"/>
          <a:ext cx="5655600" cy="72000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0000">
                <a:tc>
                  <a:txBody>
                    <a:bodyPr/>
                    <a:lstStyle/>
                    <a:p>
                      <a:pPr algn="ctr"/>
                      <a:r>
                        <a:rPr lang="en-GB" sz="1700" dirty="0" smtClean="0">
                          <a:latin typeface="Arial" panose="020B0604020202020204" pitchFamily="34" charset="0"/>
                          <a:cs typeface="Arial" panose="020B0604020202020204" pitchFamily="34" charset="0"/>
                        </a:rPr>
                        <a:t>1</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2</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3</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4</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5</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6</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7</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8</a:t>
                      </a:r>
                      <a:endParaRPr lang="en-GB" sz="1700" dirty="0">
                        <a:latin typeface="Arial" panose="020B0604020202020204" pitchFamily="34" charset="0"/>
                        <a:cs typeface="Arial" panose="020B0604020202020204" pitchFamily="34" charset="0"/>
                      </a:endParaRPr>
                    </a:p>
                  </a:txBody>
                  <a:tcPr marL="88767" marR="88767" marT="44384" marB="44384"/>
                </a:tc>
              </a:tr>
              <a:tr h="360000">
                <a:tc>
                  <a:txBody>
                    <a:bodyPr/>
                    <a:lstStyle/>
                    <a:p>
                      <a:pPr algn="ctr"/>
                      <a:r>
                        <a:rPr lang="en-GB" sz="1700" dirty="0" smtClean="0">
                          <a:latin typeface="Arial" panose="020B0604020202020204" pitchFamily="34" charset="0"/>
                          <a:cs typeface="Arial" panose="020B0604020202020204" pitchFamily="34" charset="0"/>
                        </a:rPr>
                        <a:t>2</a:t>
                      </a:r>
                      <a:endParaRPr lang="en-GB" sz="1700" dirty="0">
                        <a:latin typeface="Arial" panose="020B0604020202020204" pitchFamily="34" charset="0"/>
                        <a:cs typeface="Arial" panose="020B0604020202020204" pitchFamily="34" charset="0"/>
                      </a:endParaRPr>
                    </a:p>
                  </a:txBody>
                  <a:tcPr marL="88767" marR="88767" marT="44384" marB="44384">
                    <a:solidFill>
                      <a:schemeClr val="bg1">
                        <a:lumMod val="85000"/>
                      </a:schemeClr>
                    </a:solidFill>
                  </a:tcPr>
                </a:tc>
                <a:tc>
                  <a:txBody>
                    <a:bodyPr/>
                    <a:lstStyle/>
                    <a:p>
                      <a:pPr algn="ctr"/>
                      <a:r>
                        <a:rPr lang="en-GB" sz="1700" dirty="0" smtClean="0">
                          <a:latin typeface="Arial" panose="020B0604020202020204" pitchFamily="34" charset="0"/>
                          <a:cs typeface="Arial" panose="020B0604020202020204" pitchFamily="34" charset="0"/>
                        </a:rPr>
                        <a:t>6</a:t>
                      </a:r>
                      <a:endParaRPr lang="en-GB" sz="1700" dirty="0">
                        <a:latin typeface="Arial" panose="020B0604020202020204" pitchFamily="34" charset="0"/>
                        <a:cs typeface="Arial" panose="020B0604020202020204" pitchFamily="34" charset="0"/>
                      </a:endParaRPr>
                    </a:p>
                  </a:txBody>
                  <a:tcPr marL="88767" marR="88767" marT="44384" marB="44384">
                    <a:solidFill>
                      <a:schemeClr val="bg1">
                        <a:lumMod val="85000"/>
                      </a:schemeClr>
                    </a:solidFill>
                  </a:tcPr>
                </a:tc>
                <a:tc>
                  <a:txBody>
                    <a:bodyPr/>
                    <a:lstStyle/>
                    <a:p>
                      <a:pPr algn="ctr"/>
                      <a:r>
                        <a:rPr lang="en-GB" sz="1700" dirty="0" smtClean="0">
                          <a:latin typeface="Arial" panose="020B0604020202020204" pitchFamily="34" charset="0"/>
                          <a:cs typeface="Arial" panose="020B0604020202020204" pitchFamily="34" charset="0"/>
                        </a:rPr>
                        <a:t>8</a:t>
                      </a:r>
                      <a:endParaRPr lang="en-GB" sz="1700" dirty="0">
                        <a:latin typeface="Arial" panose="020B0604020202020204" pitchFamily="34" charset="0"/>
                        <a:cs typeface="Arial" panose="020B0604020202020204" pitchFamily="34" charset="0"/>
                      </a:endParaRPr>
                    </a:p>
                  </a:txBody>
                  <a:tcPr marL="88767" marR="88767" marT="44384" marB="44384">
                    <a:solidFill>
                      <a:schemeClr val="bg1">
                        <a:lumMod val="85000"/>
                      </a:schemeClr>
                    </a:solidFill>
                  </a:tcPr>
                </a:tc>
                <a:tc>
                  <a:txBody>
                    <a:bodyPr/>
                    <a:lstStyle/>
                    <a:p>
                      <a:pPr algn="ctr"/>
                      <a:r>
                        <a:rPr lang="en-GB" sz="1700" dirty="0" smtClean="0">
                          <a:latin typeface="Arial" panose="020B0604020202020204" pitchFamily="34" charset="0"/>
                          <a:cs typeface="Arial" panose="020B0604020202020204" pitchFamily="34" charset="0"/>
                        </a:rPr>
                        <a:t>13</a:t>
                      </a:r>
                      <a:endParaRPr lang="en-GB" sz="1700" dirty="0">
                        <a:latin typeface="Arial" panose="020B0604020202020204" pitchFamily="34" charset="0"/>
                        <a:cs typeface="Arial" panose="020B0604020202020204" pitchFamily="34" charset="0"/>
                      </a:endParaRPr>
                    </a:p>
                  </a:txBody>
                  <a:tcPr marL="88767" marR="88767" marT="44384" marB="44384">
                    <a:solidFill>
                      <a:schemeClr val="accent2"/>
                    </a:solidFill>
                  </a:tcPr>
                </a:tc>
                <a:tc>
                  <a:txBody>
                    <a:bodyPr/>
                    <a:lstStyle/>
                    <a:p>
                      <a:pPr algn="ctr"/>
                      <a:r>
                        <a:rPr lang="en-GB" sz="1700" dirty="0" smtClean="0">
                          <a:latin typeface="Arial" panose="020B0604020202020204" pitchFamily="34" charset="0"/>
                          <a:cs typeface="Arial" panose="020B0604020202020204" pitchFamily="34" charset="0"/>
                        </a:rPr>
                        <a:t>9</a:t>
                      </a:r>
                      <a:endParaRPr lang="en-GB" sz="1700" dirty="0">
                        <a:latin typeface="Arial" panose="020B0604020202020204" pitchFamily="34" charset="0"/>
                        <a:cs typeface="Arial" panose="020B0604020202020204" pitchFamily="34" charset="0"/>
                      </a:endParaRPr>
                    </a:p>
                  </a:txBody>
                  <a:tcPr marL="88767" marR="88767" marT="44384" marB="44384">
                    <a:solidFill>
                      <a:schemeClr val="accent2"/>
                    </a:solidFill>
                  </a:tcPr>
                </a:tc>
                <a:tc>
                  <a:txBody>
                    <a:bodyPr/>
                    <a:lstStyle/>
                    <a:p>
                      <a:pPr algn="ctr"/>
                      <a:r>
                        <a:rPr lang="en-GB" sz="1700" dirty="0" smtClean="0">
                          <a:latin typeface="Arial" panose="020B0604020202020204" pitchFamily="34" charset="0"/>
                          <a:cs typeface="Arial" panose="020B0604020202020204" pitchFamily="34" charset="0"/>
                        </a:rPr>
                        <a:t>10</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12</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4</a:t>
                      </a:r>
                      <a:endParaRPr lang="en-GB" sz="1700" dirty="0">
                        <a:latin typeface="Arial" panose="020B0604020202020204" pitchFamily="34" charset="0"/>
                        <a:cs typeface="Arial" panose="020B0604020202020204" pitchFamily="34" charset="0"/>
                      </a:endParaRPr>
                    </a:p>
                  </a:txBody>
                  <a:tcPr marL="88767" marR="88767" marT="44384" marB="44384"/>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819927450"/>
              </p:ext>
            </p:extLst>
          </p:nvPr>
        </p:nvGraphicFramePr>
        <p:xfrm>
          <a:off x="3276000" y="5085184"/>
          <a:ext cx="5655600" cy="72000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0000">
                <a:tc>
                  <a:txBody>
                    <a:bodyPr/>
                    <a:lstStyle/>
                    <a:p>
                      <a:pPr algn="ctr"/>
                      <a:r>
                        <a:rPr lang="en-GB" sz="1700" dirty="0" smtClean="0">
                          <a:latin typeface="Arial" panose="020B0604020202020204" pitchFamily="34" charset="0"/>
                          <a:cs typeface="Arial" panose="020B0604020202020204" pitchFamily="34" charset="0"/>
                        </a:rPr>
                        <a:t>1</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2</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3</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4</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5</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6</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7</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8</a:t>
                      </a:r>
                      <a:endParaRPr lang="en-GB" sz="1700" dirty="0">
                        <a:latin typeface="Arial" panose="020B0604020202020204" pitchFamily="34" charset="0"/>
                        <a:cs typeface="Arial" panose="020B0604020202020204" pitchFamily="34" charset="0"/>
                      </a:endParaRPr>
                    </a:p>
                  </a:txBody>
                  <a:tcPr marL="88767" marR="88767" marT="44384" marB="44384"/>
                </a:tc>
              </a:tr>
              <a:tr h="360000">
                <a:tc>
                  <a:txBody>
                    <a:bodyPr/>
                    <a:lstStyle/>
                    <a:p>
                      <a:pPr algn="ctr"/>
                      <a:r>
                        <a:rPr lang="en-GB" sz="1700" dirty="0" smtClean="0">
                          <a:latin typeface="Arial" panose="020B0604020202020204" pitchFamily="34" charset="0"/>
                          <a:cs typeface="Arial" panose="020B0604020202020204" pitchFamily="34" charset="0"/>
                        </a:rPr>
                        <a:t>2</a:t>
                      </a:r>
                      <a:endParaRPr lang="en-GB" sz="1700" dirty="0">
                        <a:latin typeface="Arial" panose="020B0604020202020204" pitchFamily="34" charset="0"/>
                        <a:cs typeface="Arial" panose="020B0604020202020204" pitchFamily="34" charset="0"/>
                      </a:endParaRPr>
                    </a:p>
                  </a:txBody>
                  <a:tcPr marL="88767" marR="88767" marT="44384" marB="44384">
                    <a:solidFill>
                      <a:schemeClr val="bg1">
                        <a:lumMod val="85000"/>
                      </a:schemeClr>
                    </a:solidFill>
                  </a:tcPr>
                </a:tc>
                <a:tc>
                  <a:txBody>
                    <a:bodyPr/>
                    <a:lstStyle/>
                    <a:p>
                      <a:pPr algn="ctr"/>
                      <a:r>
                        <a:rPr lang="en-GB" sz="1700" dirty="0" smtClean="0">
                          <a:latin typeface="Arial" panose="020B0604020202020204" pitchFamily="34" charset="0"/>
                          <a:cs typeface="Arial" panose="020B0604020202020204" pitchFamily="34" charset="0"/>
                        </a:rPr>
                        <a:t>6</a:t>
                      </a:r>
                      <a:endParaRPr lang="en-GB" sz="1700" dirty="0">
                        <a:latin typeface="Arial" panose="020B0604020202020204" pitchFamily="34" charset="0"/>
                        <a:cs typeface="Arial" panose="020B0604020202020204" pitchFamily="34" charset="0"/>
                      </a:endParaRPr>
                    </a:p>
                  </a:txBody>
                  <a:tcPr marL="88767" marR="88767" marT="44384" marB="44384">
                    <a:solidFill>
                      <a:schemeClr val="bg1">
                        <a:lumMod val="85000"/>
                      </a:schemeClr>
                    </a:solidFill>
                  </a:tcPr>
                </a:tc>
                <a:tc>
                  <a:txBody>
                    <a:bodyPr/>
                    <a:lstStyle/>
                    <a:p>
                      <a:pPr algn="ctr"/>
                      <a:r>
                        <a:rPr lang="en-GB" sz="1700" dirty="0" smtClean="0">
                          <a:latin typeface="Arial" panose="020B0604020202020204" pitchFamily="34" charset="0"/>
                          <a:cs typeface="Arial" panose="020B0604020202020204" pitchFamily="34" charset="0"/>
                        </a:rPr>
                        <a:t>8</a:t>
                      </a:r>
                      <a:endParaRPr lang="en-GB" sz="1700" dirty="0">
                        <a:latin typeface="Arial" panose="020B0604020202020204" pitchFamily="34" charset="0"/>
                        <a:cs typeface="Arial" panose="020B0604020202020204" pitchFamily="34" charset="0"/>
                      </a:endParaRPr>
                    </a:p>
                  </a:txBody>
                  <a:tcPr marL="88767" marR="88767" marT="44384" marB="44384">
                    <a:solidFill>
                      <a:schemeClr val="bg1">
                        <a:lumMod val="85000"/>
                      </a:schemeClr>
                    </a:solidFill>
                  </a:tcPr>
                </a:tc>
                <a:tc>
                  <a:txBody>
                    <a:bodyPr/>
                    <a:lstStyle/>
                    <a:p>
                      <a:pPr algn="ctr"/>
                      <a:r>
                        <a:rPr lang="en-GB" sz="1700" dirty="0" smtClean="0">
                          <a:latin typeface="Arial" panose="020B0604020202020204" pitchFamily="34" charset="0"/>
                          <a:cs typeface="Arial" panose="020B0604020202020204" pitchFamily="34" charset="0"/>
                        </a:rPr>
                        <a:t>9</a:t>
                      </a:r>
                      <a:endParaRPr lang="en-GB" sz="1700" dirty="0">
                        <a:latin typeface="Arial" panose="020B0604020202020204" pitchFamily="34" charset="0"/>
                        <a:cs typeface="Arial" panose="020B0604020202020204" pitchFamily="34" charset="0"/>
                      </a:endParaRPr>
                    </a:p>
                  </a:txBody>
                  <a:tcPr marL="88767" marR="88767" marT="44384" marB="44384">
                    <a:solidFill>
                      <a:srgbClr val="FFFF00"/>
                    </a:solidFill>
                  </a:tcPr>
                </a:tc>
                <a:tc>
                  <a:txBody>
                    <a:bodyPr/>
                    <a:lstStyle/>
                    <a:p>
                      <a:pPr algn="ctr"/>
                      <a:r>
                        <a:rPr lang="en-GB" sz="1700" dirty="0" smtClean="0">
                          <a:latin typeface="Arial" panose="020B0604020202020204" pitchFamily="34" charset="0"/>
                          <a:cs typeface="Arial" panose="020B0604020202020204" pitchFamily="34" charset="0"/>
                        </a:rPr>
                        <a:t>13</a:t>
                      </a:r>
                      <a:endParaRPr lang="en-GB" sz="1700" dirty="0">
                        <a:latin typeface="Arial" panose="020B0604020202020204" pitchFamily="34" charset="0"/>
                        <a:cs typeface="Arial" panose="020B0604020202020204" pitchFamily="34" charset="0"/>
                      </a:endParaRPr>
                    </a:p>
                  </a:txBody>
                  <a:tcPr marL="88767" marR="88767" marT="44384" marB="44384">
                    <a:solidFill>
                      <a:srgbClr val="FFFF00"/>
                    </a:solidFill>
                  </a:tcPr>
                </a:tc>
                <a:tc>
                  <a:txBody>
                    <a:bodyPr/>
                    <a:lstStyle/>
                    <a:p>
                      <a:pPr algn="ctr"/>
                      <a:r>
                        <a:rPr lang="en-GB" sz="1700" dirty="0" smtClean="0">
                          <a:latin typeface="Arial" panose="020B0604020202020204" pitchFamily="34" charset="0"/>
                          <a:cs typeface="Arial" panose="020B0604020202020204" pitchFamily="34" charset="0"/>
                        </a:rPr>
                        <a:t>10</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12</a:t>
                      </a:r>
                      <a:endParaRPr lang="en-GB" sz="1700" dirty="0">
                        <a:latin typeface="Arial" panose="020B0604020202020204" pitchFamily="34" charset="0"/>
                        <a:cs typeface="Arial" panose="020B0604020202020204" pitchFamily="34" charset="0"/>
                      </a:endParaRPr>
                    </a:p>
                  </a:txBody>
                  <a:tcPr marL="88767" marR="88767" marT="44384" marB="44384"/>
                </a:tc>
                <a:tc>
                  <a:txBody>
                    <a:bodyPr/>
                    <a:lstStyle/>
                    <a:p>
                      <a:pPr algn="ctr"/>
                      <a:r>
                        <a:rPr lang="en-GB" sz="1700" dirty="0" smtClean="0">
                          <a:latin typeface="Arial" panose="020B0604020202020204" pitchFamily="34" charset="0"/>
                          <a:cs typeface="Arial" panose="020B0604020202020204" pitchFamily="34" charset="0"/>
                        </a:rPr>
                        <a:t>4</a:t>
                      </a:r>
                      <a:endParaRPr lang="en-GB" sz="1700" dirty="0">
                        <a:latin typeface="Arial" panose="020B0604020202020204" pitchFamily="34" charset="0"/>
                        <a:cs typeface="Arial" panose="020B0604020202020204" pitchFamily="34" charset="0"/>
                      </a:endParaRPr>
                    </a:p>
                  </a:txBody>
                  <a:tcPr marL="88767" marR="88767" marT="44384" marB="44384"/>
                </a:tc>
              </a:tr>
            </a:tbl>
          </a:graphicData>
        </a:graphic>
      </p:graphicFrame>
      <p:sp>
        <p:nvSpPr>
          <p:cNvPr id="13" name="Title 1"/>
          <p:cNvSpPr>
            <a:spLocks noGrp="1"/>
          </p:cNvSpPr>
          <p:nvPr>
            <p:ph type="title"/>
          </p:nvPr>
        </p:nvSpPr>
        <p:spPr/>
        <p:txBody>
          <a:bodyPr/>
          <a:lstStyle/>
          <a:p>
            <a:r>
              <a:rPr lang="en-GB" dirty="0" smtClean="0"/>
              <a:t>Bubble Sort - Example</a:t>
            </a:r>
            <a:endParaRPr lang="en-GB" dirty="0"/>
          </a:p>
        </p:txBody>
      </p:sp>
      <p:sp>
        <p:nvSpPr>
          <p:cNvPr id="14" name="TextBox 13"/>
          <p:cNvSpPr txBox="1"/>
          <p:nvPr/>
        </p:nvSpPr>
        <p:spPr>
          <a:xfrm>
            <a:off x="324000" y="1198800"/>
            <a:ext cx="8362739" cy="461665"/>
          </a:xfrm>
          <a:prstGeom prst="rect">
            <a:avLst/>
          </a:prstGeom>
          <a:noFill/>
        </p:spPr>
        <p:txBody>
          <a:bodyPr wrap="none" rtlCol="0">
            <a:spAutoFit/>
          </a:bodyPr>
          <a:lstStyle/>
          <a:p>
            <a:r>
              <a:rPr lang="en-GB" sz="2400" dirty="0" smtClean="0">
                <a:latin typeface="Arial" panose="020B0604020202020204" pitchFamily="34" charset="0"/>
                <a:cs typeface="Arial" panose="020B0604020202020204" pitchFamily="34" charset="0"/>
              </a:rPr>
              <a:t>Talk through the next steps that are taken in the bubble sort:</a:t>
            </a: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3288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4432" y="2132856"/>
            <a:ext cx="2953786"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Compare elements </a:t>
            </a:r>
            <a:r>
              <a:rPr lang="en-GB" dirty="0" smtClean="0">
                <a:latin typeface="Arial" panose="020B0604020202020204" pitchFamily="34" charset="0"/>
                <a:cs typeface="Arial" panose="020B0604020202020204" pitchFamily="34" charset="0"/>
              </a:rPr>
              <a:t>5 </a:t>
            </a:r>
            <a:r>
              <a:rPr lang="en-GB" dirty="0">
                <a:latin typeface="Arial" panose="020B0604020202020204" pitchFamily="34" charset="0"/>
                <a:cs typeface="Arial" panose="020B0604020202020204" pitchFamily="34" charset="0"/>
              </a:rPr>
              <a:t>and </a:t>
            </a: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777366349"/>
              </p:ext>
            </p:extLst>
          </p:nvPr>
        </p:nvGraphicFramePr>
        <p:xfrm>
          <a:off x="3276000" y="1771200"/>
          <a:ext cx="5655600" cy="73152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000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r>
              <a:tr h="36000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500237466"/>
              </p:ext>
            </p:extLst>
          </p:nvPr>
        </p:nvGraphicFramePr>
        <p:xfrm>
          <a:off x="3276000" y="2876400"/>
          <a:ext cx="5655600" cy="73152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000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r>
              <a:tr h="36000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rgbClr val="FFFF00"/>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FFFF00"/>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635061178"/>
              </p:ext>
            </p:extLst>
          </p:nvPr>
        </p:nvGraphicFramePr>
        <p:xfrm>
          <a:off x="3276000" y="3981600"/>
          <a:ext cx="5655600" cy="73152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000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r>
              <a:tr h="36000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solidFill>
                      <a:schemeClr val="accent2"/>
                    </a:solidFill>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184921250"/>
              </p:ext>
            </p:extLst>
          </p:nvPr>
        </p:nvGraphicFramePr>
        <p:xfrm>
          <a:off x="3276000" y="5086800"/>
          <a:ext cx="5655600" cy="731520"/>
        </p:xfrm>
        <a:graphic>
          <a:graphicData uri="http://schemas.openxmlformats.org/drawingml/2006/table">
            <a:tbl>
              <a:tblPr firstRow="1" bandRow="1">
                <a:tableStyleId>{073A0DAA-6AF3-43AB-8588-CEC1D06C72B9}</a:tableStyleId>
              </a:tblPr>
              <a:tblGrid>
                <a:gridCol w="706950"/>
                <a:gridCol w="706950"/>
                <a:gridCol w="706950"/>
                <a:gridCol w="706950"/>
                <a:gridCol w="706950"/>
                <a:gridCol w="706950"/>
                <a:gridCol w="706950"/>
                <a:gridCol w="706950"/>
              </a:tblGrid>
              <a:tr h="36000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r>
              <a:tr h="36000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solidFill>
                      <a:schemeClr val="bg1">
                        <a:lumMod val="85000"/>
                      </a:schemeClr>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solidFill>
                      <a:srgbClr val="FFFF00"/>
                    </a:solidFill>
                  </a:tcPr>
                </a:tc>
                <a:tc>
                  <a:txBody>
                    <a:bodyPr/>
                    <a:lstStyle/>
                    <a:p>
                      <a:pPr algn="ctr"/>
                      <a:r>
                        <a:rPr lang="en-GB" dirty="0" smtClean="0">
                          <a:latin typeface="Arial" panose="020B0604020202020204" pitchFamily="34" charset="0"/>
                          <a:cs typeface="Arial" panose="020B0604020202020204" pitchFamily="34" charset="0"/>
                        </a:rPr>
                        <a:t>13</a:t>
                      </a:r>
                      <a:endParaRPr lang="en-GB" dirty="0">
                        <a:latin typeface="Arial" panose="020B0604020202020204" pitchFamily="34" charset="0"/>
                        <a:cs typeface="Arial" panose="020B0604020202020204" pitchFamily="34" charset="0"/>
                      </a:endParaRPr>
                    </a:p>
                  </a:txBody>
                  <a:tcPr>
                    <a:solidFill>
                      <a:srgbClr val="FFFF00"/>
                    </a:solidFill>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r>
            </a:tbl>
          </a:graphicData>
        </a:graphic>
      </p:graphicFrame>
      <p:sp>
        <p:nvSpPr>
          <p:cNvPr id="2" name="Rectangle 1"/>
          <p:cNvSpPr/>
          <p:nvPr/>
        </p:nvSpPr>
        <p:spPr>
          <a:xfrm>
            <a:off x="204432" y="5435932"/>
            <a:ext cx="2664296" cy="369332"/>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rPr>
              <a:t>Yes</a:t>
            </a:r>
            <a:r>
              <a:rPr lang="en-GB" dirty="0">
                <a:latin typeface="Arial" panose="020B0604020202020204" pitchFamily="34" charset="0"/>
                <a:cs typeface="Arial" panose="020B0604020202020204" pitchFamily="34" charset="0"/>
              </a:rPr>
              <a:t>, so swap them</a:t>
            </a:r>
          </a:p>
        </p:txBody>
      </p:sp>
      <p:sp>
        <p:nvSpPr>
          <p:cNvPr id="3" name="Rectangle 2"/>
          <p:cNvSpPr/>
          <p:nvPr/>
        </p:nvSpPr>
        <p:spPr>
          <a:xfrm>
            <a:off x="204432" y="2862461"/>
            <a:ext cx="2909771" cy="369332"/>
          </a:xfrm>
          <a:prstGeom prst="rect">
            <a:avLst/>
          </a:prstGeom>
        </p:spPr>
        <p:txBody>
          <a:bodyPr wrap="none">
            <a:spAutoFit/>
          </a:bodyPr>
          <a:lstStyle/>
          <a:p>
            <a:r>
              <a:rPr lang="en-GB" dirty="0">
                <a:latin typeface="Arial" panose="020B0604020202020204" pitchFamily="34" charset="0"/>
                <a:cs typeface="Arial" panose="020B0604020202020204" pitchFamily="34" charset="0"/>
              </a:rPr>
              <a:t>Is element 5 &gt; element 6? </a:t>
            </a:r>
          </a:p>
        </p:txBody>
      </p:sp>
      <p:sp>
        <p:nvSpPr>
          <p:cNvPr id="9" name="Rectangle 8"/>
          <p:cNvSpPr/>
          <p:nvPr/>
        </p:nvSpPr>
        <p:spPr>
          <a:xfrm>
            <a:off x="204432" y="3230652"/>
            <a:ext cx="2112758" cy="369332"/>
          </a:xfrm>
          <a:prstGeom prst="rect">
            <a:avLst/>
          </a:prstGeom>
        </p:spPr>
        <p:txBody>
          <a:bodyPr wrap="none">
            <a:spAutoFit/>
          </a:bodyPr>
          <a:lstStyle/>
          <a:p>
            <a:r>
              <a:rPr lang="en-GB" dirty="0">
                <a:latin typeface="Arial" panose="020B0604020202020204" pitchFamily="34" charset="0"/>
                <a:cs typeface="Arial" panose="020B0604020202020204" pitchFamily="34" charset="0"/>
              </a:rPr>
              <a:t>Yes, so swap them</a:t>
            </a:r>
          </a:p>
        </p:txBody>
      </p:sp>
      <p:sp>
        <p:nvSpPr>
          <p:cNvPr id="10" name="Rectangle 9"/>
          <p:cNvSpPr/>
          <p:nvPr/>
        </p:nvSpPr>
        <p:spPr>
          <a:xfrm>
            <a:off x="204432" y="4355812"/>
            <a:ext cx="2967479" cy="369332"/>
          </a:xfrm>
          <a:prstGeom prst="rect">
            <a:avLst/>
          </a:prstGeom>
        </p:spPr>
        <p:txBody>
          <a:bodyPr wrap="none">
            <a:spAutoFit/>
          </a:bodyPr>
          <a:lstStyle/>
          <a:p>
            <a:r>
              <a:rPr lang="en-GB" dirty="0">
                <a:latin typeface="Arial" panose="020B0604020202020204" pitchFamily="34" charset="0"/>
                <a:cs typeface="Arial" panose="020B0604020202020204" pitchFamily="34" charset="0"/>
              </a:rPr>
              <a:t>Compare elements 6 and 7</a:t>
            </a:r>
          </a:p>
        </p:txBody>
      </p:sp>
      <p:sp>
        <p:nvSpPr>
          <p:cNvPr id="11" name="Rectangle 10"/>
          <p:cNvSpPr/>
          <p:nvPr/>
        </p:nvSpPr>
        <p:spPr>
          <a:xfrm>
            <a:off x="204432" y="5039072"/>
            <a:ext cx="2909771" cy="369332"/>
          </a:xfrm>
          <a:prstGeom prst="rect">
            <a:avLst/>
          </a:prstGeom>
        </p:spPr>
        <p:txBody>
          <a:bodyPr wrap="none">
            <a:spAutoFit/>
          </a:bodyPr>
          <a:lstStyle/>
          <a:p>
            <a:r>
              <a:rPr lang="en-GB" dirty="0">
                <a:latin typeface="Arial" panose="020B0604020202020204" pitchFamily="34" charset="0"/>
                <a:cs typeface="Arial" panose="020B0604020202020204" pitchFamily="34" charset="0"/>
              </a:rPr>
              <a:t>Is element 6 &gt; element 7? </a:t>
            </a:r>
          </a:p>
        </p:txBody>
      </p:sp>
      <p:sp>
        <p:nvSpPr>
          <p:cNvPr id="12" name="Title 1"/>
          <p:cNvSpPr>
            <a:spLocks noGrp="1"/>
          </p:cNvSpPr>
          <p:nvPr>
            <p:ph type="title"/>
          </p:nvPr>
        </p:nvSpPr>
        <p:spPr/>
        <p:txBody>
          <a:bodyPr/>
          <a:lstStyle/>
          <a:p>
            <a:r>
              <a:rPr lang="en-GB" dirty="0" smtClean="0"/>
              <a:t>Bubble Sort - Example</a:t>
            </a:r>
            <a:endParaRPr lang="en-GB" dirty="0"/>
          </a:p>
        </p:txBody>
      </p:sp>
    </p:spTree>
    <p:extLst>
      <p:ext uri="{BB962C8B-B14F-4D97-AF65-F5344CB8AC3E}">
        <p14:creationId xmlns:p14="http://schemas.microsoft.com/office/powerpoint/2010/main" val="1359708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P spid="10" grpId="0"/>
      <p:bldP spid="11" grpId="0"/>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503</TotalTime>
  <Words>1253</Words>
  <Application>Microsoft Office PowerPoint</Application>
  <PresentationFormat>On-screen Show (4:3)</PresentationFormat>
  <Paragraphs>601</Paragraphs>
  <Slides>18</Slides>
  <Notes>0</Notes>
  <HiddenSlides>0</HiddenSlides>
  <MMClips>0</MMClips>
  <ScaleCrop>false</ScaleCrop>
  <HeadingPairs>
    <vt:vector size="4" baseType="variant">
      <vt:variant>
        <vt:lpstr>Theme</vt:lpstr>
      </vt:variant>
      <vt:variant>
        <vt:i4>3</vt:i4>
      </vt:variant>
      <vt:variant>
        <vt:lpstr>Slide Titles</vt:lpstr>
      </vt:variant>
      <vt:variant>
        <vt:i4>18</vt:i4>
      </vt:variant>
    </vt:vector>
  </HeadingPairs>
  <TitlesOfParts>
    <vt:vector size="21" baseType="lpstr">
      <vt:lpstr>1_Custom Design</vt:lpstr>
      <vt:lpstr>Custom Design</vt:lpstr>
      <vt:lpstr>2_Custom Design</vt:lpstr>
      <vt:lpstr>Unit 2.1 – Algorithms Lesson 3 – Bubble Sort</vt:lpstr>
      <vt:lpstr>Big Picture</vt:lpstr>
      <vt:lpstr>Learning Objectives</vt:lpstr>
      <vt:lpstr>Engagement Activity</vt:lpstr>
      <vt:lpstr>Key Words</vt:lpstr>
      <vt:lpstr>Bubble Sort</vt:lpstr>
      <vt:lpstr>Bubble Sort - Example</vt:lpstr>
      <vt:lpstr>Bubble Sort - Example</vt:lpstr>
      <vt:lpstr>Bubble Sort - Example</vt:lpstr>
      <vt:lpstr>Bubble Sort - Example</vt:lpstr>
      <vt:lpstr>Bubble Sort - Example</vt:lpstr>
      <vt:lpstr>Bubble Sort - Example</vt:lpstr>
      <vt:lpstr>Activity 1</vt:lpstr>
      <vt:lpstr>Complexity</vt:lpstr>
      <vt:lpstr>Activity 2</vt:lpstr>
      <vt:lpstr>Activity 2 - Answer</vt:lpstr>
      <vt:lpstr>Plenary</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GCSE (9-1) Computer Science Algorithms Bubble Sort</dc:title>
  <dc:creator>OCR</dc:creator>
  <cp:keywords>GCSE, 9-1, Computer Science, Algorithms, Bubble Sort</cp:keywords>
  <cp:lastModifiedBy>Suzette Green</cp:lastModifiedBy>
  <cp:revision>46</cp:revision>
  <dcterms:created xsi:type="dcterms:W3CDTF">2015-10-07T12:54:48Z</dcterms:created>
  <dcterms:modified xsi:type="dcterms:W3CDTF">2016-04-08T10:39:56Z</dcterms:modified>
</cp:coreProperties>
</file>